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56" r:id="rId3"/>
    <p:sldId id="277" r:id="rId4"/>
    <p:sldId id="257" r:id="rId5"/>
    <p:sldId id="258" r:id="rId6"/>
    <p:sldId id="259" r:id="rId7"/>
    <p:sldId id="260" r:id="rId8"/>
    <p:sldId id="263" r:id="rId9"/>
    <p:sldId id="265" r:id="rId10"/>
    <p:sldId id="264" r:id="rId11"/>
    <p:sldId id="261" r:id="rId12"/>
    <p:sldId id="262" r:id="rId13"/>
    <p:sldId id="266" r:id="rId14"/>
    <p:sldId id="267" r:id="rId15"/>
    <p:sldId id="271" r:id="rId16"/>
    <p:sldId id="272" r:id="rId17"/>
    <p:sldId id="273" r:id="rId18"/>
    <p:sldId id="274" r:id="rId19"/>
    <p:sldId id="275" r:id="rId20"/>
    <p:sldId id="268"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09D3C-7609-4036-825B-BCA380BC001A}" type="datetimeFigureOut">
              <a:rPr lang="en-US" smtClean="0"/>
              <a:pPr/>
              <a:t>6/6/2021</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E2C50-F70F-4778-8C40-99D3C256A247}" type="slidenum">
              <a:rPr lang="en-US" smtClean="0"/>
              <a:pPr/>
              <a:t>‹#›</a:t>
            </a:fld>
            <a:endParaRPr lang="en-US"/>
          </a:p>
        </p:txBody>
      </p:sp>
    </p:spTree>
    <p:extLst>
      <p:ext uri="{BB962C8B-B14F-4D97-AF65-F5344CB8AC3E}">
        <p14:creationId xmlns="" xmlns:p14="http://schemas.microsoft.com/office/powerpoint/2010/main" val="370930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96E2C50-F70F-4778-8C40-99D3C256A247}" type="slidenum">
              <a:rPr lang="en-US" smtClean="0"/>
              <a:pPr/>
              <a:t>2</a:t>
            </a:fld>
            <a:endParaRPr lang="en-US"/>
          </a:p>
        </p:txBody>
      </p:sp>
    </p:spTree>
    <p:extLst>
      <p:ext uri="{BB962C8B-B14F-4D97-AF65-F5344CB8AC3E}">
        <p14:creationId xmlns="" xmlns:p14="http://schemas.microsoft.com/office/powerpoint/2010/main" val="147956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694188C-6667-4806-A276-7EA0254F36DA}" type="slidenum">
              <a:rPr lang="en-US" smtClean="0">
                <a:latin typeface="Arial" pitchFamily="34" charset="0"/>
              </a:rPr>
              <a:pPr/>
              <a:t>3</a:t>
            </a:fld>
            <a:endParaRPr lang="en-US" smtClean="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6/6/2021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389615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6/6/2021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90651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154781"/>
            <a:ext cx="2057400" cy="329088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154781"/>
            <a:ext cx="6019800" cy="329088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6/6/2021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63017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1"/>
            <a:ext cx="40386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6322"/>
            <a:ext cx="40386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65202261-587B-458A-8FD1-792B06EA8FB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6/6/2021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9760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6/6/2021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382267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6/6/2021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71888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9"/>
            <a:ext cx="8229600" cy="85725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A3DC8D6-A61E-4A95-96AD-A0249651A5AA}" type="datetimeFigureOut">
              <a:rPr lang="en-US" smtClean="0"/>
              <a:pPr/>
              <a:t>6/6/2021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65359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A3DC8D6-A61E-4A95-96AD-A0249651A5AA}" type="datetimeFigureOut">
              <a:rPr lang="en-US" smtClean="0"/>
              <a:pPr/>
              <a:t>6/6/2021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82809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3DC8D6-A61E-4A95-96AD-A0249651A5AA}" type="datetimeFigureOut">
              <a:rPr lang="en-US" smtClean="0"/>
              <a:pPr/>
              <a:t>6/6/2021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336732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6/6/2021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190912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6/6/2021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34797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A3DC8D6-A61E-4A95-96AD-A0249651A5AA}" type="datetimeFigureOut">
              <a:rPr lang="en-US" smtClean="0"/>
              <a:pPr/>
              <a:t>6/6/2021</a:t>
            </a:fld>
            <a:endParaRPr lang="en-US"/>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94911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parasites/crypto/index.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 xmlns:a14="http://schemas.microsoft.com/office/drawing/2010/main" val="0"/>
              </a:ext>
            </a:extLst>
          </a:blip>
          <a:srcRect t="17566" r="2969" b="16191"/>
          <a:stretch/>
        </p:blipFill>
        <p:spPr>
          <a:xfrm>
            <a:off x="0" y="0"/>
            <a:ext cx="9144000" cy="5143500"/>
          </a:xfrm>
          <a:prstGeom prst="rect">
            <a:avLst/>
          </a:prstGeom>
        </p:spPr>
      </p:pic>
      <p:sp>
        <p:nvSpPr>
          <p:cNvPr id="3" name="مربع نص 2"/>
          <p:cNvSpPr txBox="1"/>
          <p:nvPr/>
        </p:nvSpPr>
        <p:spPr>
          <a:xfrm>
            <a:off x="307571" y="1419622"/>
            <a:ext cx="8496944" cy="3323987"/>
          </a:xfrm>
          <a:prstGeom prst="rect">
            <a:avLst/>
          </a:prstGeom>
          <a:noFill/>
        </p:spPr>
        <p:txBody>
          <a:bodyPr wrap="square" rtlCol="0">
            <a:spAutoFit/>
          </a:bodyPr>
          <a:lstStyle/>
          <a:p>
            <a:pPr algn="ctr"/>
            <a:r>
              <a:rPr lang="en-US" sz="4800" b="1" dirty="0">
                <a:solidFill>
                  <a:schemeClr val="tx2"/>
                </a:solidFill>
                <a:latin typeface="Times New Roman" panose="02020603050405020304" pitchFamily="18" charset="0"/>
                <a:cs typeface="Times New Roman" panose="02020603050405020304" pitchFamily="18" charset="0"/>
              </a:rPr>
              <a:t>College of Veterinary Medicine </a:t>
            </a:r>
          </a:p>
          <a:p>
            <a:pPr algn="ctr"/>
            <a:r>
              <a:rPr lang="en-US" sz="4800" b="1" dirty="0" smtClean="0">
                <a:solidFill>
                  <a:schemeClr val="tx2"/>
                </a:solidFill>
                <a:latin typeface="Times New Roman" panose="02020603050405020304" pitchFamily="18" charset="0"/>
                <a:cs typeface="Times New Roman" panose="02020603050405020304" pitchFamily="18" charset="0"/>
              </a:rPr>
              <a:t>Veterinary Parasitology </a:t>
            </a:r>
          </a:p>
          <a:p>
            <a:pPr algn="ctr"/>
            <a:r>
              <a:rPr lang="en-US" sz="4000" b="1" dirty="0" smtClean="0">
                <a:solidFill>
                  <a:schemeClr val="accent2">
                    <a:lumMod val="75000"/>
                  </a:schemeClr>
                </a:solidFill>
                <a:latin typeface="Times New Roman" panose="02020603050405020304" pitchFamily="18" charset="0"/>
                <a:cs typeface="Times New Roman" panose="02020603050405020304" pitchFamily="18" charset="0"/>
              </a:rPr>
              <a:t>BY</a:t>
            </a:r>
          </a:p>
          <a:p>
            <a:pPr algn="ctr"/>
            <a:r>
              <a:rPr lang="es-ES" sz="4800" b="1" dirty="0">
                <a:solidFill>
                  <a:schemeClr val="tx2"/>
                </a:solidFill>
                <a:effectLst>
                  <a:glow rad="101600">
                    <a:schemeClr val="accent1">
                      <a:satMod val="175000"/>
                      <a:alpha val="40000"/>
                    </a:schemeClr>
                  </a:glo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Suzan A. Al-azizz</a:t>
            </a:r>
          </a:p>
          <a:p>
            <a:pPr algn="ctr"/>
            <a:endParaRPr lang="en-US" dirty="0"/>
          </a:p>
        </p:txBody>
      </p:sp>
    </p:spTree>
    <p:extLst>
      <p:ext uri="{BB962C8B-B14F-4D97-AF65-F5344CB8AC3E}">
        <p14:creationId xmlns="" xmlns:p14="http://schemas.microsoft.com/office/powerpoint/2010/main" val="2102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
                                            <p:txEl>
                                              <p:pRg st="2" end="2"/>
                                            </p:txEl>
                                          </p:spTgt>
                                        </p:tgtEl>
                                      </p:cBhvr>
                                    </p:animEffect>
                                    <p:animScale>
                                      <p:cBhvr>
                                        <p:cTn id="21" dur="250" autoRev="1" fill="hold"/>
                                        <p:tgtEl>
                                          <p:spTgt spid="3">
                                            <p:txEl>
                                              <p:pRg st="2" end="2"/>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80">
                                          <p:stCondLst>
                                            <p:cond delay="0"/>
                                          </p:stCondLst>
                                        </p:cTn>
                                        <p:tgtEl>
                                          <p:spTgt spid="3">
                                            <p:txEl>
                                              <p:pRg st="3" end="3"/>
                                            </p:txEl>
                                          </p:spTgt>
                                        </p:tgtEl>
                                      </p:cBhvr>
                                    </p:animEffect>
                                    <p:anim calcmode="lin" valueType="num">
                                      <p:cBhvr>
                                        <p:cTn id="2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3" end="3"/>
                                            </p:txEl>
                                          </p:spTgt>
                                        </p:tgtEl>
                                      </p:cBhvr>
                                      <p:to x="100000" y="60000"/>
                                    </p:animScale>
                                    <p:animScale>
                                      <p:cBhvr>
                                        <p:cTn id="33" dur="166" decel="50000">
                                          <p:stCondLst>
                                            <p:cond delay="676"/>
                                          </p:stCondLst>
                                        </p:cTn>
                                        <p:tgtEl>
                                          <p:spTgt spid="3">
                                            <p:txEl>
                                              <p:pRg st="3" end="3"/>
                                            </p:txEl>
                                          </p:spTgt>
                                        </p:tgtEl>
                                      </p:cBhvr>
                                      <p:to x="100000" y="100000"/>
                                    </p:animScale>
                                    <p:animScale>
                                      <p:cBhvr>
                                        <p:cTn id="34" dur="26">
                                          <p:stCondLst>
                                            <p:cond delay="1312"/>
                                          </p:stCondLst>
                                        </p:cTn>
                                        <p:tgtEl>
                                          <p:spTgt spid="3">
                                            <p:txEl>
                                              <p:pRg st="3" end="3"/>
                                            </p:txEl>
                                          </p:spTgt>
                                        </p:tgtEl>
                                      </p:cBhvr>
                                      <p:to x="100000" y="80000"/>
                                    </p:animScale>
                                    <p:animScale>
                                      <p:cBhvr>
                                        <p:cTn id="35" dur="166" decel="50000">
                                          <p:stCondLst>
                                            <p:cond delay="1338"/>
                                          </p:stCondLst>
                                        </p:cTn>
                                        <p:tgtEl>
                                          <p:spTgt spid="3">
                                            <p:txEl>
                                              <p:pRg st="3" end="3"/>
                                            </p:txEl>
                                          </p:spTgt>
                                        </p:tgtEl>
                                      </p:cBhvr>
                                      <p:to x="100000" y="100000"/>
                                    </p:animScale>
                                    <p:animScale>
                                      <p:cBhvr>
                                        <p:cTn id="36" dur="26">
                                          <p:stCondLst>
                                            <p:cond delay="1642"/>
                                          </p:stCondLst>
                                        </p:cTn>
                                        <p:tgtEl>
                                          <p:spTgt spid="3">
                                            <p:txEl>
                                              <p:pRg st="3" end="3"/>
                                            </p:txEl>
                                          </p:spTgt>
                                        </p:tgtEl>
                                      </p:cBhvr>
                                      <p:to x="100000" y="90000"/>
                                    </p:animScale>
                                    <p:animScale>
                                      <p:cBhvr>
                                        <p:cTn id="37" dur="166" decel="50000">
                                          <p:stCondLst>
                                            <p:cond delay="1668"/>
                                          </p:stCondLst>
                                        </p:cTn>
                                        <p:tgtEl>
                                          <p:spTgt spid="3">
                                            <p:txEl>
                                              <p:pRg st="3" end="3"/>
                                            </p:txEl>
                                          </p:spTgt>
                                        </p:tgtEl>
                                      </p:cBhvr>
                                      <p:to x="100000" y="100000"/>
                                    </p:animScale>
                                    <p:animScale>
                                      <p:cBhvr>
                                        <p:cTn id="38" dur="26">
                                          <p:stCondLst>
                                            <p:cond delay="1808"/>
                                          </p:stCondLst>
                                        </p:cTn>
                                        <p:tgtEl>
                                          <p:spTgt spid="3">
                                            <p:txEl>
                                              <p:pRg st="3" end="3"/>
                                            </p:txEl>
                                          </p:spTgt>
                                        </p:tgtEl>
                                      </p:cBhvr>
                                      <p:to x="100000" y="95000"/>
                                    </p:animScale>
                                    <p:animScale>
                                      <p:cBhvr>
                                        <p:cTn id="3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1959" y="0"/>
            <a:ext cx="8928992" cy="3170099"/>
          </a:xfrm>
          <a:prstGeom prst="rect">
            <a:avLst/>
          </a:prstGeom>
          <a:noFill/>
        </p:spPr>
        <p:txBody>
          <a:bodyPr wrap="square" rtlCol="0">
            <a:spAutoFit/>
          </a:bodyPr>
          <a:lstStyle/>
          <a:p>
            <a:r>
              <a:rPr lang="en-US" sz="2400" dirty="0" smtClean="0"/>
              <a:t>which exit from a suture located along one side of the oocyst. The preferred site of infection is the ileum, and sporozoites penetrate individual epithelial cells in this region. Parasites reside on the </a:t>
            </a:r>
            <a:r>
              <a:rPr lang="en-US" sz="2400" dirty="0" err="1" smtClean="0"/>
              <a:t>lumenal</a:t>
            </a:r>
            <a:r>
              <a:rPr lang="en-US" sz="2400" dirty="0" smtClean="0"/>
              <a:t> surface of the cells, and they were once thought to occur </a:t>
            </a:r>
            <a:r>
              <a:rPr lang="en-US" sz="2400" dirty="0" err="1" smtClean="0"/>
              <a:t>extracellularly</a:t>
            </a:r>
            <a:r>
              <a:rPr lang="en-US" sz="2400" dirty="0" smtClean="0"/>
              <a:t>. However, ultrastructural observations have clearly shown these parasites to be intracellular, enclosed by a thin layer of host cell cytoplasm. A unique, </a:t>
            </a:r>
            <a:r>
              <a:rPr lang="en-US" sz="2400" dirty="0" err="1" smtClean="0"/>
              <a:t>desmosome</a:t>
            </a:r>
            <a:r>
              <a:rPr lang="en-US" sz="2400" dirty="0" smtClean="0"/>
              <a:t>-like attachment organelle, plus accessory </a:t>
            </a:r>
            <a:r>
              <a:rPr lang="en-US" sz="2400" dirty="0" err="1" smtClean="0"/>
              <a:t>foldings</a:t>
            </a:r>
            <a:r>
              <a:rPr lang="en-US" sz="2400" dirty="0" smtClean="0"/>
              <a:t> of the parasite membranes</a:t>
            </a:r>
            <a:r>
              <a:rPr lang="en-US" sz="2800" dirty="0" smtClean="0"/>
              <a:t>,</a:t>
            </a:r>
            <a:endParaRPr lang="en-US" sz="2800" b="1" dirty="0">
              <a:solidFill>
                <a:schemeClr val="tx2"/>
              </a:solidFill>
            </a:endParaRPr>
          </a:p>
        </p:txBody>
      </p:sp>
    </p:spTree>
    <p:extLst>
      <p:ext uri="{BB962C8B-B14F-4D97-AF65-F5344CB8AC3E}">
        <p14:creationId xmlns="" xmlns:p14="http://schemas.microsoft.com/office/powerpoint/2010/main" val="2697410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89756" y="25507"/>
            <a:ext cx="8964488" cy="3785652"/>
          </a:xfrm>
          <a:prstGeom prst="rect">
            <a:avLst/>
          </a:prstGeom>
          <a:noFill/>
        </p:spPr>
        <p:txBody>
          <a:bodyPr wrap="square" rtlCol="0">
            <a:spAutoFit/>
          </a:bodyPr>
          <a:lstStyle/>
          <a:p>
            <a:r>
              <a:rPr lang="en-US" sz="2400" dirty="0" smtClean="0"/>
              <a:t>develop at the interface between the parasite proper and the host cell cytoplasm. This attachment organelle is sometimes referred to as the "feeder organelle." Multiple fission (=</a:t>
            </a:r>
            <a:r>
              <a:rPr lang="en-US" sz="2400" dirty="0" err="1" smtClean="0"/>
              <a:t>merogony</a:t>
            </a:r>
            <a:r>
              <a:rPr lang="en-US" sz="2400" dirty="0" smtClean="0"/>
              <a:t>; =schizogony) occurs, resulting in the formation of 8 merozoites within the </a:t>
            </a:r>
            <a:r>
              <a:rPr lang="en-US" sz="2400" dirty="0" err="1" smtClean="0"/>
              <a:t>meront</a:t>
            </a:r>
            <a:r>
              <a:rPr lang="en-US" sz="2400" dirty="0" smtClean="0"/>
              <a:t>. These </a:t>
            </a:r>
            <a:r>
              <a:rPr lang="en-US" sz="2400" dirty="0" err="1" smtClean="0"/>
              <a:t>meronts</a:t>
            </a:r>
            <a:r>
              <a:rPr lang="en-US" sz="2400" dirty="0" smtClean="0"/>
              <a:t> are termed Type I </a:t>
            </a:r>
            <a:r>
              <a:rPr lang="en-US" sz="2400" dirty="0" err="1" smtClean="0"/>
              <a:t>meronts</a:t>
            </a:r>
            <a:r>
              <a:rPr lang="en-US" sz="2400" dirty="0" smtClean="0"/>
              <a:t> and rupture open, releasing free merozoites. Once these merozoites penetrate new cells, they undergo </a:t>
            </a:r>
            <a:r>
              <a:rPr lang="en-US" sz="2400" dirty="0" err="1" smtClean="0"/>
              <a:t>merogony</a:t>
            </a:r>
            <a:r>
              <a:rPr lang="en-US" sz="2400" dirty="0" smtClean="0"/>
              <a:t> to form additional </a:t>
            </a:r>
            <a:r>
              <a:rPr lang="en-US" sz="2400" dirty="0" err="1" smtClean="0"/>
              <a:t>meronts</a:t>
            </a:r>
            <a:r>
              <a:rPr lang="en-US" sz="2400" dirty="0" smtClean="0"/>
              <a:t>. Type I merozoites are thought to be capable of recycling indefinitely and, thus, the potential exists for new Type I </a:t>
            </a:r>
            <a:r>
              <a:rPr lang="en-US" sz="2400" dirty="0" err="1" smtClean="0"/>
              <a:t>meronts</a:t>
            </a:r>
            <a:r>
              <a:rPr lang="en-US" sz="2400" dirty="0" smtClean="0"/>
              <a:t> to arise continuously.</a:t>
            </a:r>
          </a:p>
          <a:p>
            <a:endParaRPr lang="en-US" sz="2400" dirty="0"/>
          </a:p>
        </p:txBody>
      </p:sp>
    </p:spTree>
    <p:extLst>
      <p:ext uri="{BB962C8B-B14F-4D97-AF65-F5344CB8AC3E}">
        <p14:creationId xmlns="" xmlns:p14="http://schemas.microsoft.com/office/powerpoint/2010/main" val="6224101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1959" y="21249"/>
            <a:ext cx="8928992" cy="4154984"/>
          </a:xfrm>
          <a:prstGeom prst="rect">
            <a:avLst/>
          </a:prstGeom>
          <a:noFill/>
        </p:spPr>
        <p:txBody>
          <a:bodyPr wrap="square" rtlCol="0">
            <a:spAutoFit/>
          </a:bodyPr>
          <a:lstStyle/>
          <a:p>
            <a:r>
              <a:rPr lang="en-US" sz="2400" dirty="0" smtClean="0"/>
              <a:t>It is thought that some Type I merozoites are somehow triggered into forming a second type of </a:t>
            </a:r>
            <a:r>
              <a:rPr lang="en-US" sz="2400" dirty="0" err="1" smtClean="0"/>
              <a:t>meront</a:t>
            </a:r>
            <a:r>
              <a:rPr lang="en-US" sz="2400" dirty="0" smtClean="0"/>
              <a:t>, the Type II </a:t>
            </a:r>
            <a:r>
              <a:rPr lang="en-US" sz="2400" dirty="0" err="1" smtClean="0"/>
              <a:t>meront</a:t>
            </a:r>
            <a:r>
              <a:rPr lang="en-US" sz="2400" dirty="0" smtClean="0"/>
              <a:t>, which contains only 4 merozoites. Once liberated, the Type II merozoites appear to form the sexual stages. Some Type II merozoites enter cells, enlarge, and form macrogametes (=</a:t>
            </a:r>
            <a:r>
              <a:rPr lang="en-US" sz="2400" dirty="0" err="1" smtClean="0"/>
              <a:t>macrogametocyte</a:t>
            </a:r>
            <a:r>
              <a:rPr lang="en-US" sz="2400" dirty="0" smtClean="0"/>
              <a:t>). Others undergo multiple fission once inside cells, forming microgametocytes containing 16 non-flagellated </a:t>
            </a:r>
            <a:r>
              <a:rPr lang="en-US" sz="2400" dirty="0" err="1" smtClean="0"/>
              <a:t>microgametes</a:t>
            </a:r>
            <a:r>
              <a:rPr lang="en-US" sz="2400" dirty="0" smtClean="0"/>
              <a:t>. </a:t>
            </a:r>
            <a:r>
              <a:rPr lang="en-US" sz="2400" dirty="0" err="1" smtClean="0"/>
              <a:t>Microgametes</a:t>
            </a:r>
            <a:r>
              <a:rPr lang="en-US" sz="2400" dirty="0" smtClean="0"/>
              <a:t> rupture from the microgametocyte and penetrate macrogametes, </a:t>
            </a:r>
            <a:r>
              <a:rPr lang="en-US" sz="2400" dirty="0" smtClean="0">
                <a:cs typeface="+mj-cs"/>
              </a:rPr>
              <a:t>thus forming a zygote. A resistant oocyst wall is then formed around the zygote (the only diploid stage in the life cycle), meiosis occurs, and 4 sporozoites are formed in the process. </a:t>
            </a:r>
            <a:endParaRPr lang="en-US" sz="2400" dirty="0">
              <a:cs typeface="+mj-cs"/>
            </a:endParaRPr>
          </a:p>
        </p:txBody>
      </p:sp>
    </p:spTree>
    <p:extLst>
      <p:ext uri="{BB962C8B-B14F-4D97-AF65-F5344CB8AC3E}">
        <p14:creationId xmlns="" xmlns:p14="http://schemas.microsoft.com/office/powerpoint/2010/main" val="35499280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0"/>
            <a:ext cx="8928992" cy="3785652"/>
          </a:xfrm>
          <a:prstGeom prst="rect">
            <a:avLst/>
          </a:prstGeom>
          <a:noFill/>
        </p:spPr>
        <p:txBody>
          <a:bodyPr wrap="square" rtlCol="0">
            <a:spAutoFit/>
          </a:bodyPr>
          <a:lstStyle/>
          <a:p>
            <a:r>
              <a:rPr lang="en-US" sz="2400" dirty="0" smtClean="0">
                <a:cs typeface="+mj-cs"/>
              </a:rPr>
              <a:t>Formation of sporozoites is termed sporogony. These oocysts are passed in the feces and into the environment. Approximately 20% of the oocysts produced in the gut fail to form an oocyst wall and only a series of membranes surround the developing sporozoites. These "oocysts," devoid of a wall, are sometimes termed "thin-walled oocysts." It is believed that the resulting sporozoites produced from thin-walled oocysts can </a:t>
            </a:r>
            <a:r>
              <a:rPr lang="en-US" sz="2400" dirty="0" err="1" smtClean="0">
                <a:cs typeface="+mj-cs"/>
              </a:rPr>
              <a:t>excyst</a:t>
            </a:r>
            <a:r>
              <a:rPr lang="en-US" sz="2400" dirty="0" smtClean="0">
                <a:cs typeface="+mj-cs"/>
              </a:rPr>
              <a:t> while still within the gut and infect new cells. Thus, </a:t>
            </a:r>
            <a:r>
              <a:rPr lang="en-US" sz="2400" i="1" dirty="0" smtClean="0">
                <a:cs typeface="+mj-cs"/>
              </a:rPr>
              <a:t>C. parvum</a:t>
            </a:r>
            <a:r>
              <a:rPr lang="en-US" sz="2400" dirty="0" smtClean="0">
                <a:cs typeface="+mj-cs"/>
              </a:rPr>
              <a:t> appears to have two auto    infective cycles: the first by continuous recycling of Type I </a:t>
            </a:r>
            <a:r>
              <a:rPr lang="en-US" sz="2400" dirty="0" err="1" smtClean="0">
                <a:cs typeface="+mj-cs"/>
              </a:rPr>
              <a:t>meronts</a:t>
            </a:r>
            <a:r>
              <a:rPr lang="en-US" sz="2400" dirty="0" smtClean="0">
                <a:cs typeface="+mj-cs"/>
              </a:rPr>
              <a:t> and the second through sporozoites rupturing from thin-walled oocysts.</a:t>
            </a:r>
            <a:endParaRPr lang="en-US" sz="2400" dirty="0">
              <a:cs typeface="+mj-cs"/>
            </a:endParaRPr>
          </a:p>
        </p:txBody>
      </p:sp>
    </p:spTree>
    <p:extLst>
      <p:ext uri="{BB962C8B-B14F-4D97-AF65-F5344CB8AC3E}">
        <p14:creationId xmlns="" xmlns:p14="http://schemas.microsoft.com/office/powerpoint/2010/main" val="1837796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1959" y="-8029"/>
            <a:ext cx="8928992" cy="369332"/>
          </a:xfrm>
          <a:prstGeom prst="rect">
            <a:avLst/>
          </a:prstGeom>
          <a:noFill/>
        </p:spPr>
        <p:txBody>
          <a:bodyPr wrap="square" rtlCol="0">
            <a:spAutoFit/>
          </a:bodyPr>
          <a:lstStyle/>
          <a:p>
            <a:r>
              <a:rPr lang="ar-IQ" b="1" dirty="0" smtClean="0">
                <a:latin typeface="Times New Roman" panose="02020603050405020304" pitchFamily="18" charset="0"/>
                <a:cs typeface="Times New Roman" panose="02020603050405020304" pitchFamily="18" charset="0"/>
              </a:rPr>
              <a:t>                                  </a:t>
            </a:r>
            <a:endParaRPr lang="en-US" sz="2400" b="1" dirty="0">
              <a:solidFill>
                <a:schemeClr val="tx2"/>
              </a:solidFill>
              <a:latin typeface="Times New Roman" panose="02020603050405020304" pitchFamily="18" charset="0"/>
              <a:cs typeface="Times New Roman" panose="02020603050405020304" pitchFamily="18" charset="0"/>
            </a:endParaRPr>
          </a:p>
        </p:txBody>
      </p:sp>
      <p:pic>
        <p:nvPicPr>
          <p:cNvPr id="5" name="صورة 4" descr="C:\Users\THINK PAD\Desktop\Cryptosporidium_LifeCycle_lg.jpg"/>
          <p:cNvPicPr/>
          <p:nvPr/>
        </p:nvPicPr>
        <p:blipFill>
          <a:blip r:embed="rId3" cstate="print"/>
          <a:srcRect/>
          <a:stretch>
            <a:fillRect/>
          </a:stretch>
        </p:blipFill>
        <p:spPr bwMode="auto">
          <a:xfrm>
            <a:off x="1142976" y="0"/>
            <a:ext cx="7286675" cy="5000641"/>
          </a:xfrm>
          <a:prstGeom prst="rect">
            <a:avLst/>
          </a:prstGeom>
          <a:noFill/>
          <a:ln w="9525">
            <a:noFill/>
            <a:miter lim="800000"/>
            <a:headEnd/>
            <a:tailEnd/>
          </a:ln>
        </p:spPr>
      </p:pic>
    </p:spTree>
    <p:extLst>
      <p:ext uri="{BB962C8B-B14F-4D97-AF65-F5344CB8AC3E}">
        <p14:creationId xmlns="" xmlns:p14="http://schemas.microsoft.com/office/powerpoint/2010/main" val="11646574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0"/>
            <a:ext cx="8928992" cy="4154984"/>
          </a:xfrm>
          <a:prstGeom prst="rect">
            <a:avLst/>
          </a:prstGeom>
          <a:noFill/>
        </p:spPr>
        <p:txBody>
          <a:bodyPr wrap="square" rtlCol="0">
            <a:spAutoFit/>
          </a:bodyPr>
          <a:lstStyle/>
          <a:p>
            <a:r>
              <a:rPr lang="en-US" sz="2400" b="1" i="1" dirty="0" smtClean="0"/>
              <a:t>Cryptosporidium </a:t>
            </a:r>
            <a:r>
              <a:rPr lang="en-US" sz="2400" b="1" i="1" dirty="0" err="1" smtClean="0"/>
              <a:t>tyzzeri</a:t>
            </a:r>
            <a:r>
              <a:rPr lang="en-US" sz="2400" b="1" i="1" dirty="0" smtClean="0"/>
              <a:t> </a:t>
            </a:r>
            <a:r>
              <a:rPr lang="en-US" sz="2400" dirty="0" smtClean="0"/>
              <a:t>It </a:t>
            </a:r>
            <a:r>
              <a:rPr lang="en-US" sz="2400" dirty="0" smtClean="0"/>
              <a:t>parasitizes domesticated chickens and has a wide spread, whereby all the evolutionary roles outside the cells are on the tiny </a:t>
            </a:r>
            <a:r>
              <a:rPr lang="en-US" sz="2400" dirty="0" err="1" smtClean="0"/>
              <a:t>villi</a:t>
            </a:r>
            <a:r>
              <a:rPr lang="en-US" sz="2400" dirty="0" smtClean="0"/>
              <a:t> of epithelial cells in the tubular part of the caecum, and this type does not share pathogencity.</a:t>
            </a:r>
          </a:p>
          <a:p>
            <a:r>
              <a:rPr lang="en-US" sz="2400" b="1" i="1" dirty="0" smtClean="0"/>
              <a:t>Cryptosporidium </a:t>
            </a:r>
            <a:r>
              <a:rPr lang="en-US" sz="2400" b="1" i="1" dirty="0" err="1" smtClean="0"/>
              <a:t>meleagridis</a:t>
            </a:r>
            <a:r>
              <a:rPr lang="en-US" sz="2400" b="1" i="1" dirty="0" smtClean="0"/>
              <a:t> </a:t>
            </a:r>
            <a:r>
              <a:rPr lang="en-US" sz="2400" dirty="0" smtClean="0"/>
              <a:t>It </a:t>
            </a:r>
            <a:r>
              <a:rPr lang="en-US" sz="2400" dirty="0" smtClean="0"/>
              <a:t>parasites on domesticated turkeys because it causes diarrhea and death. Parasites are observed on the epithelium of the intestine and the tissues are not invaded by them. Egg sacs are oval in shape and the internal development cycle includes an asexual generation that results in metastases and molecules. Young cells are based on their presence in the lymphocytes, spleen and lymph nodes.</a:t>
            </a:r>
            <a:endParaRPr lang="en-US" sz="2400" dirty="0">
              <a:cs typeface="+mj-cs"/>
            </a:endParaRPr>
          </a:p>
        </p:txBody>
      </p:sp>
    </p:spTree>
    <p:extLst>
      <p:ext uri="{BB962C8B-B14F-4D97-AF65-F5344CB8AC3E}">
        <p14:creationId xmlns="" xmlns:p14="http://schemas.microsoft.com/office/powerpoint/2010/main" val="1837796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0"/>
            <a:ext cx="8928992" cy="4154984"/>
          </a:xfrm>
          <a:prstGeom prst="rect">
            <a:avLst/>
          </a:prstGeom>
          <a:noFill/>
        </p:spPr>
        <p:txBody>
          <a:bodyPr wrap="square" rtlCol="0">
            <a:spAutoFit/>
          </a:bodyPr>
          <a:lstStyle/>
          <a:p>
            <a:r>
              <a:rPr lang="en-US" sz="2400" b="1" dirty="0" smtClean="0">
                <a:solidFill>
                  <a:srgbClr val="00B050"/>
                </a:solidFill>
              </a:rPr>
              <a:t>Clinical Signs</a:t>
            </a:r>
            <a:endParaRPr lang="en-US" sz="2400" dirty="0" smtClean="0">
              <a:solidFill>
                <a:srgbClr val="00B050"/>
              </a:solidFill>
            </a:endParaRPr>
          </a:p>
          <a:p>
            <a:r>
              <a:rPr lang="en-US" sz="2400" dirty="0" smtClean="0"/>
              <a:t>Infection with </a:t>
            </a:r>
            <a:r>
              <a:rPr lang="en-US" sz="2400" i="1" dirty="0" smtClean="0"/>
              <a:t>Cryptosporidium</a:t>
            </a:r>
            <a:r>
              <a:rPr lang="en-US" sz="2400" dirty="0" smtClean="0"/>
              <a:t> spp. and genotypes results in a wide range of signs and symptoms. The incubation period is an average of 7 days (range: 2–10 days). </a:t>
            </a:r>
            <a:r>
              <a:rPr lang="en-US" sz="2400" dirty="0" err="1" smtClean="0"/>
              <a:t>Immunocompetent</a:t>
            </a:r>
            <a:r>
              <a:rPr lang="en-US" sz="2400" dirty="0" smtClean="0"/>
              <a:t> patients may present with diarrheal illness that is self-limiting, typically resolving within 2–3 weeks. </a:t>
            </a:r>
            <a:r>
              <a:rPr lang="en-US" sz="2400" dirty="0" err="1" smtClean="0"/>
              <a:t>Immunocompromised</a:t>
            </a:r>
            <a:r>
              <a:rPr lang="en-US" sz="2400" dirty="0" smtClean="0"/>
              <a:t> patients may have more severe complications, such as life-threatening </a:t>
            </a:r>
            <a:r>
              <a:rPr lang="en-US" sz="2400" dirty="0" err="1" smtClean="0"/>
              <a:t>malabsorption</a:t>
            </a:r>
            <a:r>
              <a:rPr lang="en-US" sz="2400" dirty="0" smtClean="0"/>
              <a:t> and wasting. Diarrheal illness may be accompanied by fever or fatigue). While the small intestine is primarily affected, </a:t>
            </a:r>
            <a:r>
              <a:rPr lang="en-US" sz="2400" dirty="0" err="1" smtClean="0"/>
              <a:t>extraintestinal</a:t>
            </a:r>
            <a:r>
              <a:rPr lang="en-US" sz="2400" dirty="0" smtClean="0"/>
              <a:t> cryptosporidiosis (e.g., in the pulmonary or </a:t>
            </a:r>
            <a:r>
              <a:rPr lang="en-US" sz="2400" dirty="0" err="1" smtClean="0"/>
              <a:t>biliary</a:t>
            </a:r>
            <a:r>
              <a:rPr lang="en-US" sz="2400" dirty="0" smtClean="0"/>
              <a:t> tract, rarely in the pancreas) has been reported.</a:t>
            </a:r>
            <a:endParaRPr lang="en-US" sz="2400" dirty="0"/>
          </a:p>
        </p:txBody>
      </p:sp>
    </p:spTree>
    <p:extLst>
      <p:ext uri="{BB962C8B-B14F-4D97-AF65-F5344CB8AC3E}">
        <p14:creationId xmlns="" xmlns:p14="http://schemas.microsoft.com/office/powerpoint/2010/main" val="1837796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0"/>
            <a:ext cx="8928992" cy="3046988"/>
          </a:xfrm>
          <a:prstGeom prst="rect">
            <a:avLst/>
          </a:prstGeom>
          <a:noFill/>
        </p:spPr>
        <p:txBody>
          <a:bodyPr wrap="square" rtlCol="0">
            <a:spAutoFit/>
          </a:bodyPr>
          <a:lstStyle/>
          <a:p>
            <a:r>
              <a:rPr lang="en-US" sz="2400" b="1" dirty="0" smtClean="0">
                <a:solidFill>
                  <a:srgbClr val="00B050"/>
                </a:solidFill>
              </a:rPr>
              <a:t>How is cryptosporidiosis diagnosed?</a:t>
            </a:r>
          </a:p>
          <a:p>
            <a:r>
              <a:rPr lang="en-US" sz="2400" dirty="0" smtClean="0"/>
              <a:t>Cryptosporidiosis is usually diagnosed when cryptosporidium is found in your stool (</a:t>
            </a:r>
            <a:r>
              <a:rPr lang="en-US" sz="2400" dirty="0" err="1" smtClean="0"/>
              <a:t>faeces</a:t>
            </a:r>
            <a:r>
              <a:rPr lang="en-US" sz="2400" dirty="0" smtClean="0"/>
              <a:t>) after a sample is sent to the laboratory. Occasionally, in people with a weakened immune system and a negative stool sample, cryptosporidium may be detected after a biopsy of the stomach or bowel. A biopsy is a procedure which involves taking a small sample of tissue from the body so that it can be looked at in detail.</a:t>
            </a:r>
            <a:endParaRPr lang="en-US" sz="2400" dirty="0"/>
          </a:p>
        </p:txBody>
      </p:sp>
    </p:spTree>
    <p:extLst>
      <p:ext uri="{BB962C8B-B14F-4D97-AF65-F5344CB8AC3E}">
        <p14:creationId xmlns="" xmlns:p14="http://schemas.microsoft.com/office/powerpoint/2010/main" val="1837796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0"/>
            <a:ext cx="8928992" cy="4401205"/>
          </a:xfrm>
          <a:prstGeom prst="rect">
            <a:avLst/>
          </a:prstGeom>
          <a:noFill/>
        </p:spPr>
        <p:txBody>
          <a:bodyPr wrap="square" rtlCol="0">
            <a:spAutoFit/>
          </a:bodyPr>
          <a:lstStyle/>
          <a:p>
            <a:r>
              <a:rPr lang="en-US" sz="2000" b="1" dirty="0" smtClean="0">
                <a:solidFill>
                  <a:srgbClr val="00B050"/>
                </a:solidFill>
              </a:rPr>
              <a:t>What is the treatment for cryptosporidiosis?</a:t>
            </a:r>
          </a:p>
          <a:p>
            <a:r>
              <a:rPr lang="en-US" sz="2000" dirty="0" smtClean="0"/>
              <a:t>Most people with cryptosporidiosis do not need any specific medication or treatment. Their immune system will usually work to clear the infection. Some studies have shown that medicines such as </a:t>
            </a:r>
            <a:r>
              <a:rPr lang="en-US" sz="2000" dirty="0" err="1" smtClean="0"/>
              <a:t>nitazoxanide</a:t>
            </a:r>
            <a:r>
              <a:rPr lang="en-US" sz="2000" dirty="0" smtClean="0"/>
              <a:t> may help clear symptoms more quickly in some people. However, this medicine is not routinely used in the UK. More evidence is needed regarding possible medicines to treat cryptosporidium infection.</a:t>
            </a:r>
          </a:p>
          <a:p>
            <a:r>
              <a:rPr lang="en-US" sz="2000" dirty="0" smtClean="0"/>
              <a:t>If you have cryptosporidiosis, there are things that you can do to ease your symptoms and to help avoid complications while your immune system is doing the work. Most importantly, you should make sure that you drink plenty of fluids. The aim is to prevent lack of fluid in the body (dehydration), or to treat dehydration if it has developed. Once any dehydration is corrected, you should eat as normally as possible.</a:t>
            </a:r>
          </a:p>
          <a:p>
            <a:endParaRPr lang="en-US" sz="2000" dirty="0"/>
          </a:p>
        </p:txBody>
      </p:sp>
    </p:spTree>
    <p:extLst>
      <p:ext uri="{BB962C8B-B14F-4D97-AF65-F5344CB8AC3E}">
        <p14:creationId xmlns="" xmlns:p14="http://schemas.microsoft.com/office/powerpoint/2010/main" val="1837796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pic>
        <p:nvPicPr>
          <p:cNvPr id="5" name="صورة 4" descr="C:\Users\THINK PAD\Desktop\images (5).jpg"/>
          <p:cNvPicPr/>
          <p:nvPr/>
        </p:nvPicPr>
        <p:blipFill>
          <a:blip r:embed="rId3"/>
          <a:srcRect/>
          <a:stretch>
            <a:fillRect/>
          </a:stretch>
        </p:blipFill>
        <p:spPr bwMode="auto">
          <a:xfrm>
            <a:off x="1000100" y="785800"/>
            <a:ext cx="3819525" cy="120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صورة 5" descr="C:\Users\THINK PAD\Desktop\images (4).jpg"/>
          <p:cNvPicPr/>
          <p:nvPr/>
        </p:nvPicPr>
        <p:blipFill>
          <a:blip r:embed="rId4"/>
          <a:srcRect/>
          <a:stretch>
            <a:fillRect/>
          </a:stretch>
        </p:blipFill>
        <p:spPr bwMode="auto">
          <a:xfrm>
            <a:off x="5214942" y="2143122"/>
            <a:ext cx="2600325" cy="176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21" name="Rectangle 1"/>
          <p:cNvSpPr>
            <a:spLocks noChangeArrowheads="1"/>
          </p:cNvSpPr>
          <p:nvPr/>
        </p:nvSpPr>
        <p:spPr bwMode="auto">
          <a:xfrm>
            <a:off x="-785850" y="4121361"/>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035050" algn="l"/>
              </a:tabLst>
            </a:pPr>
            <a:r>
              <a:rPr kumimoji="0" lang="ar-IQ"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Oocysts of </a:t>
            </a:r>
            <a:r>
              <a:rPr kumimoji="0" lang="en-US"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Cryptosporidium parvum</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837796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 xmlns:a14="http://schemas.microsoft.com/office/drawing/2010/main" val="0"/>
              </a:ext>
            </a:extLst>
          </a:blip>
          <a:srcRect t="28995" b="28677"/>
          <a:stretch/>
        </p:blipFill>
        <p:spPr>
          <a:xfrm>
            <a:off x="-1825" y="-2349"/>
            <a:ext cx="9144000" cy="5143500"/>
          </a:xfrm>
          <a:prstGeom prst="rect">
            <a:avLst/>
          </a:prstGeom>
        </p:spPr>
      </p:pic>
      <p:sp>
        <p:nvSpPr>
          <p:cNvPr id="5" name="مربع نص 4"/>
          <p:cNvSpPr txBox="1"/>
          <p:nvPr/>
        </p:nvSpPr>
        <p:spPr>
          <a:xfrm>
            <a:off x="107504" y="483518"/>
            <a:ext cx="9036496" cy="369332"/>
          </a:xfrm>
          <a:prstGeom prst="rect">
            <a:avLst/>
          </a:prstGeom>
          <a:noFill/>
        </p:spPr>
        <p:txBody>
          <a:bodyPr wrap="square" rtlCol="0">
            <a:spAutoFit/>
          </a:bodyPr>
          <a:lstStyle/>
          <a:p>
            <a:endParaRPr lang="en-US" dirty="0"/>
          </a:p>
        </p:txBody>
      </p:sp>
      <p:sp>
        <p:nvSpPr>
          <p:cNvPr id="10" name="مربع نص 9"/>
          <p:cNvSpPr txBox="1"/>
          <p:nvPr/>
        </p:nvSpPr>
        <p:spPr>
          <a:xfrm>
            <a:off x="107503" y="123478"/>
            <a:ext cx="9034671" cy="3539430"/>
          </a:xfrm>
          <a:prstGeom prst="rect">
            <a:avLst/>
          </a:prstGeom>
          <a:noFill/>
        </p:spPr>
        <p:txBody>
          <a:bodyPr wrap="square" rtlCol="0">
            <a:spAutoFit/>
          </a:bodyPr>
          <a:lstStyle/>
          <a:p>
            <a:r>
              <a:rPr lang="en-US" sz="2800" b="1" i="1" dirty="0" smtClean="0">
                <a:solidFill>
                  <a:srgbClr val="00B050"/>
                </a:solidFill>
              </a:rPr>
              <a:t>Cryptosporidium spp.</a:t>
            </a:r>
          </a:p>
          <a:p>
            <a:r>
              <a:rPr lang="en-US" sz="2800" dirty="0" smtClean="0">
                <a:solidFill>
                  <a:srgbClr val="00B050"/>
                </a:solidFill>
              </a:rPr>
              <a:t>Protozoan  </a:t>
            </a:r>
          </a:p>
          <a:p>
            <a:r>
              <a:rPr lang="en-US" sz="2800" dirty="0" smtClean="0"/>
              <a:t>Phylum: Apicomplexa      </a:t>
            </a:r>
          </a:p>
          <a:p>
            <a:r>
              <a:rPr lang="en-US" sz="2800" dirty="0" smtClean="0"/>
              <a:t>   Class: </a:t>
            </a:r>
            <a:r>
              <a:rPr lang="en-US" sz="2800" dirty="0" err="1" smtClean="0"/>
              <a:t>Sporozoasida</a:t>
            </a:r>
            <a:r>
              <a:rPr lang="en-US" sz="2800" dirty="0" smtClean="0"/>
              <a:t>            </a:t>
            </a:r>
          </a:p>
          <a:p>
            <a:r>
              <a:rPr lang="en-US" sz="2800" dirty="0" smtClean="0"/>
              <a:t>      Order: </a:t>
            </a:r>
            <a:r>
              <a:rPr lang="en-US" sz="2800" dirty="0" err="1" smtClean="0"/>
              <a:t>Eucoccidiida</a:t>
            </a:r>
            <a:r>
              <a:rPr lang="en-US" sz="2800" dirty="0" smtClean="0"/>
              <a:t>               </a:t>
            </a:r>
          </a:p>
          <a:p>
            <a:r>
              <a:rPr lang="en-US" sz="2800" dirty="0" smtClean="0"/>
              <a:t>          Family </a:t>
            </a:r>
            <a:r>
              <a:rPr lang="en-US" sz="2800" dirty="0" err="1" smtClean="0"/>
              <a:t>Cryptosporiidae</a:t>
            </a:r>
            <a:r>
              <a:rPr lang="en-US" sz="2800" dirty="0" smtClean="0"/>
              <a:t>                        </a:t>
            </a:r>
          </a:p>
          <a:p>
            <a:r>
              <a:rPr lang="en-US" sz="2800" dirty="0" smtClean="0"/>
              <a:t>              Genus: </a:t>
            </a:r>
            <a:r>
              <a:rPr lang="en-US" sz="2800" i="1" dirty="0" smtClean="0"/>
              <a:t>Cryptosporidium  </a:t>
            </a:r>
            <a:r>
              <a:rPr lang="en-US" sz="2800" dirty="0" smtClean="0"/>
              <a:t>                           </a:t>
            </a:r>
          </a:p>
          <a:p>
            <a:r>
              <a:rPr lang="en-US" sz="2800" dirty="0" smtClean="0"/>
              <a:t>                  Species: </a:t>
            </a:r>
            <a:r>
              <a:rPr lang="en-US" sz="2800" i="1" dirty="0" smtClean="0"/>
              <a:t>parvum, </a:t>
            </a:r>
            <a:r>
              <a:rPr lang="en-US" sz="2800" i="1" dirty="0" err="1" smtClean="0"/>
              <a:t>muris</a:t>
            </a:r>
            <a:r>
              <a:rPr lang="en-US" sz="2800" i="1" dirty="0" smtClean="0"/>
              <a:t>, </a:t>
            </a:r>
            <a:r>
              <a:rPr lang="en-US" sz="2800" i="1" dirty="0" err="1" smtClean="0"/>
              <a:t>meleagridis</a:t>
            </a:r>
            <a:r>
              <a:rPr lang="en-US" sz="2800" i="1" dirty="0" smtClean="0"/>
              <a:t>, </a:t>
            </a:r>
            <a:r>
              <a:rPr lang="en-US" sz="2800" i="1" dirty="0" err="1" smtClean="0"/>
              <a:t>felis</a:t>
            </a:r>
            <a:r>
              <a:rPr lang="en-US" sz="2800" dirty="0" smtClean="0"/>
              <a:t>, </a:t>
            </a:r>
            <a:endParaRPr lang="en-US" sz="20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089999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80">
                                          <p:stCondLst>
                                            <p:cond delay="0"/>
                                          </p:stCondLst>
                                        </p:cTn>
                                        <p:tgtEl>
                                          <p:spTgt spid="10">
                                            <p:txEl>
                                              <p:pRg st="1" end="1"/>
                                            </p:txEl>
                                          </p:spTgt>
                                        </p:tgtEl>
                                      </p:cBhvr>
                                    </p:animEffect>
                                    <p:anim calcmode="lin" valueType="num">
                                      <p:cBhvr>
                                        <p:cTn id="26"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1" end="1"/>
                                            </p:txEl>
                                          </p:spTgt>
                                        </p:tgtEl>
                                      </p:cBhvr>
                                      <p:to x="100000" y="60000"/>
                                    </p:animScale>
                                    <p:animScale>
                                      <p:cBhvr>
                                        <p:cTn id="32" dur="166" decel="50000">
                                          <p:stCondLst>
                                            <p:cond delay="676"/>
                                          </p:stCondLst>
                                        </p:cTn>
                                        <p:tgtEl>
                                          <p:spTgt spid="10">
                                            <p:txEl>
                                              <p:pRg st="1" end="1"/>
                                            </p:txEl>
                                          </p:spTgt>
                                        </p:tgtEl>
                                      </p:cBhvr>
                                      <p:to x="100000" y="100000"/>
                                    </p:animScale>
                                    <p:animScale>
                                      <p:cBhvr>
                                        <p:cTn id="33" dur="26">
                                          <p:stCondLst>
                                            <p:cond delay="1312"/>
                                          </p:stCondLst>
                                        </p:cTn>
                                        <p:tgtEl>
                                          <p:spTgt spid="10">
                                            <p:txEl>
                                              <p:pRg st="1" end="1"/>
                                            </p:txEl>
                                          </p:spTgt>
                                        </p:tgtEl>
                                      </p:cBhvr>
                                      <p:to x="100000" y="80000"/>
                                    </p:animScale>
                                    <p:animScale>
                                      <p:cBhvr>
                                        <p:cTn id="34" dur="166" decel="50000">
                                          <p:stCondLst>
                                            <p:cond delay="1338"/>
                                          </p:stCondLst>
                                        </p:cTn>
                                        <p:tgtEl>
                                          <p:spTgt spid="10">
                                            <p:txEl>
                                              <p:pRg st="1" end="1"/>
                                            </p:txEl>
                                          </p:spTgt>
                                        </p:tgtEl>
                                      </p:cBhvr>
                                      <p:to x="100000" y="100000"/>
                                    </p:animScale>
                                    <p:animScale>
                                      <p:cBhvr>
                                        <p:cTn id="35" dur="26">
                                          <p:stCondLst>
                                            <p:cond delay="1642"/>
                                          </p:stCondLst>
                                        </p:cTn>
                                        <p:tgtEl>
                                          <p:spTgt spid="10">
                                            <p:txEl>
                                              <p:pRg st="1" end="1"/>
                                            </p:txEl>
                                          </p:spTgt>
                                        </p:tgtEl>
                                      </p:cBhvr>
                                      <p:to x="100000" y="90000"/>
                                    </p:animScale>
                                    <p:animScale>
                                      <p:cBhvr>
                                        <p:cTn id="36" dur="166" decel="50000">
                                          <p:stCondLst>
                                            <p:cond delay="1668"/>
                                          </p:stCondLst>
                                        </p:cTn>
                                        <p:tgtEl>
                                          <p:spTgt spid="10">
                                            <p:txEl>
                                              <p:pRg st="1" end="1"/>
                                            </p:txEl>
                                          </p:spTgt>
                                        </p:tgtEl>
                                      </p:cBhvr>
                                      <p:to x="100000" y="100000"/>
                                    </p:animScale>
                                    <p:animScale>
                                      <p:cBhvr>
                                        <p:cTn id="37" dur="26">
                                          <p:stCondLst>
                                            <p:cond delay="1808"/>
                                          </p:stCondLst>
                                        </p:cTn>
                                        <p:tgtEl>
                                          <p:spTgt spid="10">
                                            <p:txEl>
                                              <p:pRg st="1" end="1"/>
                                            </p:txEl>
                                          </p:spTgt>
                                        </p:tgtEl>
                                      </p:cBhvr>
                                      <p:to x="100000" y="95000"/>
                                    </p:animScale>
                                    <p:animScale>
                                      <p:cBhvr>
                                        <p:cTn id="38" dur="166" decel="50000">
                                          <p:stCondLst>
                                            <p:cond delay="1834"/>
                                          </p:stCondLst>
                                        </p:cTn>
                                        <p:tgtEl>
                                          <p:spTgt spid="10">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wipe(down)">
                                      <p:cBhvr>
                                        <p:cTn id="43" dur="580">
                                          <p:stCondLst>
                                            <p:cond delay="0"/>
                                          </p:stCondLst>
                                        </p:cTn>
                                        <p:tgtEl>
                                          <p:spTgt spid="10">
                                            <p:txEl>
                                              <p:pRg st="2" end="2"/>
                                            </p:txEl>
                                          </p:spTgt>
                                        </p:tgtEl>
                                      </p:cBhvr>
                                    </p:animEffect>
                                    <p:anim calcmode="lin" valueType="num">
                                      <p:cBhvr>
                                        <p:cTn id="44"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xEl>
                                              <p:pRg st="2" end="2"/>
                                            </p:txEl>
                                          </p:spTgt>
                                        </p:tgtEl>
                                      </p:cBhvr>
                                      <p:to x="100000" y="60000"/>
                                    </p:animScale>
                                    <p:animScale>
                                      <p:cBhvr>
                                        <p:cTn id="50" dur="166" decel="50000">
                                          <p:stCondLst>
                                            <p:cond delay="676"/>
                                          </p:stCondLst>
                                        </p:cTn>
                                        <p:tgtEl>
                                          <p:spTgt spid="10">
                                            <p:txEl>
                                              <p:pRg st="2" end="2"/>
                                            </p:txEl>
                                          </p:spTgt>
                                        </p:tgtEl>
                                      </p:cBhvr>
                                      <p:to x="100000" y="100000"/>
                                    </p:animScale>
                                    <p:animScale>
                                      <p:cBhvr>
                                        <p:cTn id="51" dur="26">
                                          <p:stCondLst>
                                            <p:cond delay="1312"/>
                                          </p:stCondLst>
                                        </p:cTn>
                                        <p:tgtEl>
                                          <p:spTgt spid="10">
                                            <p:txEl>
                                              <p:pRg st="2" end="2"/>
                                            </p:txEl>
                                          </p:spTgt>
                                        </p:tgtEl>
                                      </p:cBhvr>
                                      <p:to x="100000" y="80000"/>
                                    </p:animScale>
                                    <p:animScale>
                                      <p:cBhvr>
                                        <p:cTn id="52" dur="166" decel="50000">
                                          <p:stCondLst>
                                            <p:cond delay="1338"/>
                                          </p:stCondLst>
                                        </p:cTn>
                                        <p:tgtEl>
                                          <p:spTgt spid="10">
                                            <p:txEl>
                                              <p:pRg st="2" end="2"/>
                                            </p:txEl>
                                          </p:spTgt>
                                        </p:tgtEl>
                                      </p:cBhvr>
                                      <p:to x="100000" y="100000"/>
                                    </p:animScale>
                                    <p:animScale>
                                      <p:cBhvr>
                                        <p:cTn id="53" dur="26">
                                          <p:stCondLst>
                                            <p:cond delay="1642"/>
                                          </p:stCondLst>
                                        </p:cTn>
                                        <p:tgtEl>
                                          <p:spTgt spid="10">
                                            <p:txEl>
                                              <p:pRg st="2" end="2"/>
                                            </p:txEl>
                                          </p:spTgt>
                                        </p:tgtEl>
                                      </p:cBhvr>
                                      <p:to x="100000" y="90000"/>
                                    </p:animScale>
                                    <p:animScale>
                                      <p:cBhvr>
                                        <p:cTn id="54" dur="166" decel="50000">
                                          <p:stCondLst>
                                            <p:cond delay="1668"/>
                                          </p:stCondLst>
                                        </p:cTn>
                                        <p:tgtEl>
                                          <p:spTgt spid="10">
                                            <p:txEl>
                                              <p:pRg st="2" end="2"/>
                                            </p:txEl>
                                          </p:spTgt>
                                        </p:tgtEl>
                                      </p:cBhvr>
                                      <p:to x="100000" y="100000"/>
                                    </p:animScale>
                                    <p:animScale>
                                      <p:cBhvr>
                                        <p:cTn id="55" dur="26">
                                          <p:stCondLst>
                                            <p:cond delay="1808"/>
                                          </p:stCondLst>
                                        </p:cTn>
                                        <p:tgtEl>
                                          <p:spTgt spid="10">
                                            <p:txEl>
                                              <p:pRg st="2" end="2"/>
                                            </p:txEl>
                                          </p:spTgt>
                                        </p:tgtEl>
                                      </p:cBhvr>
                                      <p:to x="100000" y="95000"/>
                                    </p:animScale>
                                    <p:animScale>
                                      <p:cBhvr>
                                        <p:cTn id="56" dur="166" decel="50000">
                                          <p:stCondLst>
                                            <p:cond delay="1834"/>
                                          </p:stCondLst>
                                        </p:cTn>
                                        <p:tgtEl>
                                          <p:spTgt spid="10">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wipe(down)">
                                      <p:cBhvr>
                                        <p:cTn id="61" dur="580">
                                          <p:stCondLst>
                                            <p:cond delay="0"/>
                                          </p:stCondLst>
                                        </p:cTn>
                                        <p:tgtEl>
                                          <p:spTgt spid="10">
                                            <p:txEl>
                                              <p:pRg st="3" end="3"/>
                                            </p:txEl>
                                          </p:spTgt>
                                        </p:tgtEl>
                                      </p:cBhvr>
                                    </p:animEffect>
                                    <p:anim calcmode="lin" valueType="num">
                                      <p:cBhvr>
                                        <p:cTn id="62"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xEl>
                                              <p:pRg st="3" end="3"/>
                                            </p:txEl>
                                          </p:spTgt>
                                        </p:tgtEl>
                                      </p:cBhvr>
                                      <p:to x="100000" y="60000"/>
                                    </p:animScale>
                                    <p:animScale>
                                      <p:cBhvr>
                                        <p:cTn id="68" dur="166" decel="50000">
                                          <p:stCondLst>
                                            <p:cond delay="676"/>
                                          </p:stCondLst>
                                        </p:cTn>
                                        <p:tgtEl>
                                          <p:spTgt spid="10">
                                            <p:txEl>
                                              <p:pRg st="3" end="3"/>
                                            </p:txEl>
                                          </p:spTgt>
                                        </p:tgtEl>
                                      </p:cBhvr>
                                      <p:to x="100000" y="100000"/>
                                    </p:animScale>
                                    <p:animScale>
                                      <p:cBhvr>
                                        <p:cTn id="69" dur="26">
                                          <p:stCondLst>
                                            <p:cond delay="1312"/>
                                          </p:stCondLst>
                                        </p:cTn>
                                        <p:tgtEl>
                                          <p:spTgt spid="10">
                                            <p:txEl>
                                              <p:pRg st="3" end="3"/>
                                            </p:txEl>
                                          </p:spTgt>
                                        </p:tgtEl>
                                      </p:cBhvr>
                                      <p:to x="100000" y="80000"/>
                                    </p:animScale>
                                    <p:animScale>
                                      <p:cBhvr>
                                        <p:cTn id="70" dur="166" decel="50000">
                                          <p:stCondLst>
                                            <p:cond delay="1338"/>
                                          </p:stCondLst>
                                        </p:cTn>
                                        <p:tgtEl>
                                          <p:spTgt spid="10">
                                            <p:txEl>
                                              <p:pRg st="3" end="3"/>
                                            </p:txEl>
                                          </p:spTgt>
                                        </p:tgtEl>
                                      </p:cBhvr>
                                      <p:to x="100000" y="100000"/>
                                    </p:animScale>
                                    <p:animScale>
                                      <p:cBhvr>
                                        <p:cTn id="71" dur="26">
                                          <p:stCondLst>
                                            <p:cond delay="1642"/>
                                          </p:stCondLst>
                                        </p:cTn>
                                        <p:tgtEl>
                                          <p:spTgt spid="10">
                                            <p:txEl>
                                              <p:pRg st="3" end="3"/>
                                            </p:txEl>
                                          </p:spTgt>
                                        </p:tgtEl>
                                      </p:cBhvr>
                                      <p:to x="100000" y="90000"/>
                                    </p:animScale>
                                    <p:animScale>
                                      <p:cBhvr>
                                        <p:cTn id="72" dur="166" decel="50000">
                                          <p:stCondLst>
                                            <p:cond delay="1668"/>
                                          </p:stCondLst>
                                        </p:cTn>
                                        <p:tgtEl>
                                          <p:spTgt spid="10">
                                            <p:txEl>
                                              <p:pRg st="3" end="3"/>
                                            </p:txEl>
                                          </p:spTgt>
                                        </p:tgtEl>
                                      </p:cBhvr>
                                      <p:to x="100000" y="100000"/>
                                    </p:animScale>
                                    <p:animScale>
                                      <p:cBhvr>
                                        <p:cTn id="73" dur="26">
                                          <p:stCondLst>
                                            <p:cond delay="1808"/>
                                          </p:stCondLst>
                                        </p:cTn>
                                        <p:tgtEl>
                                          <p:spTgt spid="10">
                                            <p:txEl>
                                              <p:pRg st="3" end="3"/>
                                            </p:txEl>
                                          </p:spTgt>
                                        </p:tgtEl>
                                      </p:cBhvr>
                                      <p:to x="100000" y="95000"/>
                                    </p:animScale>
                                    <p:animScale>
                                      <p:cBhvr>
                                        <p:cTn id="74" dur="166" decel="50000">
                                          <p:stCondLst>
                                            <p:cond delay="1834"/>
                                          </p:stCondLst>
                                        </p:cTn>
                                        <p:tgtEl>
                                          <p:spTgt spid="10">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0">
                                            <p:txEl>
                                              <p:pRg st="4" end="4"/>
                                            </p:txEl>
                                          </p:spTgt>
                                        </p:tgtEl>
                                        <p:attrNameLst>
                                          <p:attrName>style.visibility</p:attrName>
                                        </p:attrNameLst>
                                      </p:cBhvr>
                                      <p:to>
                                        <p:strVal val="visible"/>
                                      </p:to>
                                    </p:set>
                                    <p:animEffect transition="in" filter="wipe(down)">
                                      <p:cBhvr>
                                        <p:cTn id="79" dur="580">
                                          <p:stCondLst>
                                            <p:cond delay="0"/>
                                          </p:stCondLst>
                                        </p:cTn>
                                        <p:tgtEl>
                                          <p:spTgt spid="10">
                                            <p:txEl>
                                              <p:pRg st="4" end="4"/>
                                            </p:txEl>
                                          </p:spTgt>
                                        </p:tgtEl>
                                      </p:cBhvr>
                                    </p:animEffect>
                                    <p:anim calcmode="lin" valueType="num">
                                      <p:cBhvr>
                                        <p:cTn id="80"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xEl>
                                              <p:pRg st="4" end="4"/>
                                            </p:txEl>
                                          </p:spTgt>
                                        </p:tgtEl>
                                      </p:cBhvr>
                                      <p:to x="100000" y="60000"/>
                                    </p:animScale>
                                    <p:animScale>
                                      <p:cBhvr>
                                        <p:cTn id="86" dur="166" decel="50000">
                                          <p:stCondLst>
                                            <p:cond delay="676"/>
                                          </p:stCondLst>
                                        </p:cTn>
                                        <p:tgtEl>
                                          <p:spTgt spid="10">
                                            <p:txEl>
                                              <p:pRg st="4" end="4"/>
                                            </p:txEl>
                                          </p:spTgt>
                                        </p:tgtEl>
                                      </p:cBhvr>
                                      <p:to x="100000" y="100000"/>
                                    </p:animScale>
                                    <p:animScale>
                                      <p:cBhvr>
                                        <p:cTn id="87" dur="26">
                                          <p:stCondLst>
                                            <p:cond delay="1312"/>
                                          </p:stCondLst>
                                        </p:cTn>
                                        <p:tgtEl>
                                          <p:spTgt spid="10">
                                            <p:txEl>
                                              <p:pRg st="4" end="4"/>
                                            </p:txEl>
                                          </p:spTgt>
                                        </p:tgtEl>
                                      </p:cBhvr>
                                      <p:to x="100000" y="80000"/>
                                    </p:animScale>
                                    <p:animScale>
                                      <p:cBhvr>
                                        <p:cTn id="88" dur="166" decel="50000">
                                          <p:stCondLst>
                                            <p:cond delay="1338"/>
                                          </p:stCondLst>
                                        </p:cTn>
                                        <p:tgtEl>
                                          <p:spTgt spid="10">
                                            <p:txEl>
                                              <p:pRg st="4" end="4"/>
                                            </p:txEl>
                                          </p:spTgt>
                                        </p:tgtEl>
                                      </p:cBhvr>
                                      <p:to x="100000" y="100000"/>
                                    </p:animScale>
                                    <p:animScale>
                                      <p:cBhvr>
                                        <p:cTn id="89" dur="26">
                                          <p:stCondLst>
                                            <p:cond delay="1642"/>
                                          </p:stCondLst>
                                        </p:cTn>
                                        <p:tgtEl>
                                          <p:spTgt spid="10">
                                            <p:txEl>
                                              <p:pRg st="4" end="4"/>
                                            </p:txEl>
                                          </p:spTgt>
                                        </p:tgtEl>
                                      </p:cBhvr>
                                      <p:to x="100000" y="90000"/>
                                    </p:animScale>
                                    <p:animScale>
                                      <p:cBhvr>
                                        <p:cTn id="90" dur="166" decel="50000">
                                          <p:stCondLst>
                                            <p:cond delay="1668"/>
                                          </p:stCondLst>
                                        </p:cTn>
                                        <p:tgtEl>
                                          <p:spTgt spid="10">
                                            <p:txEl>
                                              <p:pRg st="4" end="4"/>
                                            </p:txEl>
                                          </p:spTgt>
                                        </p:tgtEl>
                                      </p:cBhvr>
                                      <p:to x="100000" y="100000"/>
                                    </p:animScale>
                                    <p:animScale>
                                      <p:cBhvr>
                                        <p:cTn id="91" dur="26">
                                          <p:stCondLst>
                                            <p:cond delay="1808"/>
                                          </p:stCondLst>
                                        </p:cTn>
                                        <p:tgtEl>
                                          <p:spTgt spid="10">
                                            <p:txEl>
                                              <p:pRg st="4" end="4"/>
                                            </p:txEl>
                                          </p:spTgt>
                                        </p:tgtEl>
                                      </p:cBhvr>
                                      <p:to x="100000" y="95000"/>
                                    </p:animScale>
                                    <p:animScale>
                                      <p:cBhvr>
                                        <p:cTn id="92" dur="166" decel="50000">
                                          <p:stCondLst>
                                            <p:cond delay="1834"/>
                                          </p:stCondLst>
                                        </p:cTn>
                                        <p:tgtEl>
                                          <p:spTgt spid="10">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0">
                                            <p:txEl>
                                              <p:pRg st="5" end="5"/>
                                            </p:txEl>
                                          </p:spTgt>
                                        </p:tgtEl>
                                        <p:attrNameLst>
                                          <p:attrName>style.visibility</p:attrName>
                                        </p:attrNameLst>
                                      </p:cBhvr>
                                      <p:to>
                                        <p:strVal val="visible"/>
                                      </p:to>
                                    </p:set>
                                    <p:animEffect transition="in" filter="wipe(down)">
                                      <p:cBhvr>
                                        <p:cTn id="97" dur="580">
                                          <p:stCondLst>
                                            <p:cond delay="0"/>
                                          </p:stCondLst>
                                        </p:cTn>
                                        <p:tgtEl>
                                          <p:spTgt spid="10">
                                            <p:txEl>
                                              <p:pRg st="5" end="5"/>
                                            </p:txEl>
                                          </p:spTgt>
                                        </p:tgtEl>
                                      </p:cBhvr>
                                    </p:animEffect>
                                    <p:anim calcmode="lin" valueType="num">
                                      <p:cBhvr>
                                        <p:cTn id="98" dur="1822" tmFilter="0,0; 0.14,0.36; 0.43,0.73; 0.71,0.91; 1.0,1.0">
                                          <p:stCondLst>
                                            <p:cond delay="0"/>
                                          </p:stCondLst>
                                        </p:cTn>
                                        <p:tgtEl>
                                          <p:spTgt spid="10">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xEl>
                                              <p:pRg st="5" end="5"/>
                                            </p:txEl>
                                          </p:spTgt>
                                        </p:tgtEl>
                                      </p:cBhvr>
                                      <p:to x="100000" y="60000"/>
                                    </p:animScale>
                                    <p:animScale>
                                      <p:cBhvr>
                                        <p:cTn id="104" dur="166" decel="50000">
                                          <p:stCondLst>
                                            <p:cond delay="676"/>
                                          </p:stCondLst>
                                        </p:cTn>
                                        <p:tgtEl>
                                          <p:spTgt spid="10">
                                            <p:txEl>
                                              <p:pRg st="5" end="5"/>
                                            </p:txEl>
                                          </p:spTgt>
                                        </p:tgtEl>
                                      </p:cBhvr>
                                      <p:to x="100000" y="100000"/>
                                    </p:animScale>
                                    <p:animScale>
                                      <p:cBhvr>
                                        <p:cTn id="105" dur="26">
                                          <p:stCondLst>
                                            <p:cond delay="1312"/>
                                          </p:stCondLst>
                                        </p:cTn>
                                        <p:tgtEl>
                                          <p:spTgt spid="10">
                                            <p:txEl>
                                              <p:pRg st="5" end="5"/>
                                            </p:txEl>
                                          </p:spTgt>
                                        </p:tgtEl>
                                      </p:cBhvr>
                                      <p:to x="100000" y="80000"/>
                                    </p:animScale>
                                    <p:animScale>
                                      <p:cBhvr>
                                        <p:cTn id="106" dur="166" decel="50000">
                                          <p:stCondLst>
                                            <p:cond delay="1338"/>
                                          </p:stCondLst>
                                        </p:cTn>
                                        <p:tgtEl>
                                          <p:spTgt spid="10">
                                            <p:txEl>
                                              <p:pRg st="5" end="5"/>
                                            </p:txEl>
                                          </p:spTgt>
                                        </p:tgtEl>
                                      </p:cBhvr>
                                      <p:to x="100000" y="100000"/>
                                    </p:animScale>
                                    <p:animScale>
                                      <p:cBhvr>
                                        <p:cTn id="107" dur="26">
                                          <p:stCondLst>
                                            <p:cond delay="1642"/>
                                          </p:stCondLst>
                                        </p:cTn>
                                        <p:tgtEl>
                                          <p:spTgt spid="10">
                                            <p:txEl>
                                              <p:pRg st="5" end="5"/>
                                            </p:txEl>
                                          </p:spTgt>
                                        </p:tgtEl>
                                      </p:cBhvr>
                                      <p:to x="100000" y="90000"/>
                                    </p:animScale>
                                    <p:animScale>
                                      <p:cBhvr>
                                        <p:cTn id="108" dur="166" decel="50000">
                                          <p:stCondLst>
                                            <p:cond delay="1668"/>
                                          </p:stCondLst>
                                        </p:cTn>
                                        <p:tgtEl>
                                          <p:spTgt spid="10">
                                            <p:txEl>
                                              <p:pRg st="5" end="5"/>
                                            </p:txEl>
                                          </p:spTgt>
                                        </p:tgtEl>
                                      </p:cBhvr>
                                      <p:to x="100000" y="100000"/>
                                    </p:animScale>
                                    <p:animScale>
                                      <p:cBhvr>
                                        <p:cTn id="109" dur="26">
                                          <p:stCondLst>
                                            <p:cond delay="1808"/>
                                          </p:stCondLst>
                                        </p:cTn>
                                        <p:tgtEl>
                                          <p:spTgt spid="10">
                                            <p:txEl>
                                              <p:pRg st="5" end="5"/>
                                            </p:txEl>
                                          </p:spTgt>
                                        </p:tgtEl>
                                      </p:cBhvr>
                                      <p:to x="100000" y="95000"/>
                                    </p:animScale>
                                    <p:animScale>
                                      <p:cBhvr>
                                        <p:cTn id="110" dur="166" decel="50000">
                                          <p:stCondLst>
                                            <p:cond delay="1834"/>
                                          </p:stCondLst>
                                        </p:cTn>
                                        <p:tgtEl>
                                          <p:spTgt spid="10">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0">
                                            <p:txEl>
                                              <p:pRg st="6" end="6"/>
                                            </p:txEl>
                                          </p:spTgt>
                                        </p:tgtEl>
                                        <p:attrNameLst>
                                          <p:attrName>style.visibility</p:attrName>
                                        </p:attrNameLst>
                                      </p:cBhvr>
                                      <p:to>
                                        <p:strVal val="visible"/>
                                      </p:to>
                                    </p:set>
                                    <p:animEffect transition="in" filter="wipe(down)">
                                      <p:cBhvr>
                                        <p:cTn id="115" dur="580">
                                          <p:stCondLst>
                                            <p:cond delay="0"/>
                                          </p:stCondLst>
                                        </p:cTn>
                                        <p:tgtEl>
                                          <p:spTgt spid="10">
                                            <p:txEl>
                                              <p:pRg st="6" end="6"/>
                                            </p:txEl>
                                          </p:spTgt>
                                        </p:tgtEl>
                                      </p:cBhvr>
                                    </p:animEffect>
                                    <p:anim calcmode="lin" valueType="num">
                                      <p:cBhvr>
                                        <p:cTn id="116" dur="1822" tmFilter="0,0; 0.14,0.36; 0.43,0.73; 0.71,0.91; 1.0,1.0">
                                          <p:stCondLst>
                                            <p:cond delay="0"/>
                                          </p:stCondLst>
                                        </p:cTn>
                                        <p:tgtEl>
                                          <p:spTgt spid="10">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
                                            <p:txEl>
                                              <p:pRg st="6" end="6"/>
                                            </p:txEl>
                                          </p:spTgt>
                                        </p:tgtEl>
                                      </p:cBhvr>
                                      <p:to x="100000" y="60000"/>
                                    </p:animScale>
                                    <p:animScale>
                                      <p:cBhvr>
                                        <p:cTn id="122" dur="166" decel="50000">
                                          <p:stCondLst>
                                            <p:cond delay="676"/>
                                          </p:stCondLst>
                                        </p:cTn>
                                        <p:tgtEl>
                                          <p:spTgt spid="10">
                                            <p:txEl>
                                              <p:pRg st="6" end="6"/>
                                            </p:txEl>
                                          </p:spTgt>
                                        </p:tgtEl>
                                      </p:cBhvr>
                                      <p:to x="100000" y="100000"/>
                                    </p:animScale>
                                    <p:animScale>
                                      <p:cBhvr>
                                        <p:cTn id="123" dur="26">
                                          <p:stCondLst>
                                            <p:cond delay="1312"/>
                                          </p:stCondLst>
                                        </p:cTn>
                                        <p:tgtEl>
                                          <p:spTgt spid="10">
                                            <p:txEl>
                                              <p:pRg st="6" end="6"/>
                                            </p:txEl>
                                          </p:spTgt>
                                        </p:tgtEl>
                                      </p:cBhvr>
                                      <p:to x="100000" y="80000"/>
                                    </p:animScale>
                                    <p:animScale>
                                      <p:cBhvr>
                                        <p:cTn id="124" dur="166" decel="50000">
                                          <p:stCondLst>
                                            <p:cond delay="1338"/>
                                          </p:stCondLst>
                                        </p:cTn>
                                        <p:tgtEl>
                                          <p:spTgt spid="10">
                                            <p:txEl>
                                              <p:pRg st="6" end="6"/>
                                            </p:txEl>
                                          </p:spTgt>
                                        </p:tgtEl>
                                      </p:cBhvr>
                                      <p:to x="100000" y="100000"/>
                                    </p:animScale>
                                    <p:animScale>
                                      <p:cBhvr>
                                        <p:cTn id="125" dur="26">
                                          <p:stCondLst>
                                            <p:cond delay="1642"/>
                                          </p:stCondLst>
                                        </p:cTn>
                                        <p:tgtEl>
                                          <p:spTgt spid="10">
                                            <p:txEl>
                                              <p:pRg st="6" end="6"/>
                                            </p:txEl>
                                          </p:spTgt>
                                        </p:tgtEl>
                                      </p:cBhvr>
                                      <p:to x="100000" y="90000"/>
                                    </p:animScale>
                                    <p:animScale>
                                      <p:cBhvr>
                                        <p:cTn id="126" dur="166" decel="50000">
                                          <p:stCondLst>
                                            <p:cond delay="1668"/>
                                          </p:stCondLst>
                                        </p:cTn>
                                        <p:tgtEl>
                                          <p:spTgt spid="10">
                                            <p:txEl>
                                              <p:pRg st="6" end="6"/>
                                            </p:txEl>
                                          </p:spTgt>
                                        </p:tgtEl>
                                      </p:cBhvr>
                                      <p:to x="100000" y="100000"/>
                                    </p:animScale>
                                    <p:animScale>
                                      <p:cBhvr>
                                        <p:cTn id="127" dur="26">
                                          <p:stCondLst>
                                            <p:cond delay="1808"/>
                                          </p:stCondLst>
                                        </p:cTn>
                                        <p:tgtEl>
                                          <p:spTgt spid="10">
                                            <p:txEl>
                                              <p:pRg st="6" end="6"/>
                                            </p:txEl>
                                          </p:spTgt>
                                        </p:tgtEl>
                                      </p:cBhvr>
                                      <p:to x="100000" y="95000"/>
                                    </p:animScale>
                                    <p:animScale>
                                      <p:cBhvr>
                                        <p:cTn id="128" dur="166" decel="50000">
                                          <p:stCondLst>
                                            <p:cond delay="1834"/>
                                          </p:stCondLst>
                                        </p:cTn>
                                        <p:tgtEl>
                                          <p:spTgt spid="10">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10">
                                            <p:txEl>
                                              <p:pRg st="7" end="7"/>
                                            </p:txEl>
                                          </p:spTgt>
                                        </p:tgtEl>
                                        <p:attrNameLst>
                                          <p:attrName>style.visibility</p:attrName>
                                        </p:attrNameLst>
                                      </p:cBhvr>
                                      <p:to>
                                        <p:strVal val="visible"/>
                                      </p:to>
                                    </p:set>
                                    <p:animEffect transition="in" filter="wipe(down)">
                                      <p:cBhvr>
                                        <p:cTn id="133" dur="580">
                                          <p:stCondLst>
                                            <p:cond delay="0"/>
                                          </p:stCondLst>
                                        </p:cTn>
                                        <p:tgtEl>
                                          <p:spTgt spid="10">
                                            <p:txEl>
                                              <p:pRg st="7" end="7"/>
                                            </p:txEl>
                                          </p:spTgt>
                                        </p:tgtEl>
                                      </p:cBhvr>
                                    </p:animEffect>
                                    <p:anim calcmode="lin" valueType="num">
                                      <p:cBhvr>
                                        <p:cTn id="134" dur="1822" tmFilter="0,0; 0.14,0.36; 0.43,0.73; 0.71,0.91; 1.0,1.0">
                                          <p:stCondLst>
                                            <p:cond delay="0"/>
                                          </p:stCondLst>
                                        </p:cTn>
                                        <p:tgtEl>
                                          <p:spTgt spid="10">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0">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0">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0">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0">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10">
                                            <p:txEl>
                                              <p:pRg st="7" end="7"/>
                                            </p:txEl>
                                          </p:spTgt>
                                        </p:tgtEl>
                                      </p:cBhvr>
                                      <p:to x="100000" y="60000"/>
                                    </p:animScale>
                                    <p:animScale>
                                      <p:cBhvr>
                                        <p:cTn id="140" dur="166" decel="50000">
                                          <p:stCondLst>
                                            <p:cond delay="676"/>
                                          </p:stCondLst>
                                        </p:cTn>
                                        <p:tgtEl>
                                          <p:spTgt spid="10">
                                            <p:txEl>
                                              <p:pRg st="7" end="7"/>
                                            </p:txEl>
                                          </p:spTgt>
                                        </p:tgtEl>
                                      </p:cBhvr>
                                      <p:to x="100000" y="100000"/>
                                    </p:animScale>
                                    <p:animScale>
                                      <p:cBhvr>
                                        <p:cTn id="141" dur="26">
                                          <p:stCondLst>
                                            <p:cond delay="1312"/>
                                          </p:stCondLst>
                                        </p:cTn>
                                        <p:tgtEl>
                                          <p:spTgt spid="10">
                                            <p:txEl>
                                              <p:pRg st="7" end="7"/>
                                            </p:txEl>
                                          </p:spTgt>
                                        </p:tgtEl>
                                      </p:cBhvr>
                                      <p:to x="100000" y="80000"/>
                                    </p:animScale>
                                    <p:animScale>
                                      <p:cBhvr>
                                        <p:cTn id="142" dur="166" decel="50000">
                                          <p:stCondLst>
                                            <p:cond delay="1338"/>
                                          </p:stCondLst>
                                        </p:cTn>
                                        <p:tgtEl>
                                          <p:spTgt spid="10">
                                            <p:txEl>
                                              <p:pRg st="7" end="7"/>
                                            </p:txEl>
                                          </p:spTgt>
                                        </p:tgtEl>
                                      </p:cBhvr>
                                      <p:to x="100000" y="100000"/>
                                    </p:animScale>
                                    <p:animScale>
                                      <p:cBhvr>
                                        <p:cTn id="143" dur="26">
                                          <p:stCondLst>
                                            <p:cond delay="1642"/>
                                          </p:stCondLst>
                                        </p:cTn>
                                        <p:tgtEl>
                                          <p:spTgt spid="10">
                                            <p:txEl>
                                              <p:pRg st="7" end="7"/>
                                            </p:txEl>
                                          </p:spTgt>
                                        </p:tgtEl>
                                      </p:cBhvr>
                                      <p:to x="100000" y="90000"/>
                                    </p:animScale>
                                    <p:animScale>
                                      <p:cBhvr>
                                        <p:cTn id="144" dur="166" decel="50000">
                                          <p:stCondLst>
                                            <p:cond delay="1668"/>
                                          </p:stCondLst>
                                        </p:cTn>
                                        <p:tgtEl>
                                          <p:spTgt spid="10">
                                            <p:txEl>
                                              <p:pRg st="7" end="7"/>
                                            </p:txEl>
                                          </p:spTgt>
                                        </p:tgtEl>
                                      </p:cBhvr>
                                      <p:to x="100000" y="100000"/>
                                    </p:animScale>
                                    <p:animScale>
                                      <p:cBhvr>
                                        <p:cTn id="145" dur="26">
                                          <p:stCondLst>
                                            <p:cond delay="1808"/>
                                          </p:stCondLst>
                                        </p:cTn>
                                        <p:tgtEl>
                                          <p:spTgt spid="10">
                                            <p:txEl>
                                              <p:pRg st="7" end="7"/>
                                            </p:txEl>
                                          </p:spTgt>
                                        </p:tgtEl>
                                      </p:cBhvr>
                                      <p:to x="100000" y="95000"/>
                                    </p:animScale>
                                    <p:animScale>
                                      <p:cBhvr>
                                        <p:cTn id="146" dur="166" decel="50000">
                                          <p:stCondLst>
                                            <p:cond delay="1834"/>
                                          </p:stCondLst>
                                        </p:cTn>
                                        <p:tgtEl>
                                          <p:spTgt spid="10">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3" name="قلب 2"/>
          <p:cNvSpPr/>
          <p:nvPr/>
        </p:nvSpPr>
        <p:spPr>
          <a:xfrm>
            <a:off x="1619672" y="475354"/>
            <a:ext cx="6120680" cy="4392488"/>
          </a:xfrm>
          <a:prstGeom prst="hear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en-US" sz="6600" b="1" dirty="0" smtClean="0">
                <a:solidFill>
                  <a:schemeClr val="accent2">
                    <a:lumMod val="75000"/>
                  </a:schemeClr>
                </a:solidFill>
                <a:effectLst/>
                <a:latin typeface="Times New Roman" panose="02020603050405020304" pitchFamily="18" charset="0"/>
                <a:cs typeface="Times New Roman" panose="02020603050405020304" pitchFamily="18" charset="0"/>
              </a:rPr>
              <a:t>THANK YOU</a:t>
            </a:r>
            <a:endParaRPr lang="en-US" sz="6600" b="1" dirty="0">
              <a:solidFill>
                <a:schemeClr val="accent2">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02924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Why Do </a:t>
            </a:r>
            <a:r>
              <a:rPr lang="en-US" b="1" i="1" dirty="0" smtClean="0">
                <a:solidFill>
                  <a:srgbClr val="00B050"/>
                </a:solidFill>
              </a:rPr>
              <a:t>Cryptosporidium</a:t>
            </a:r>
            <a:r>
              <a:rPr lang="en-US" dirty="0" smtClean="0"/>
              <a:t> Matter</a:t>
            </a:r>
          </a:p>
        </p:txBody>
      </p:sp>
      <p:grpSp>
        <p:nvGrpSpPr>
          <p:cNvPr id="2" name="Group 14"/>
          <p:cNvGrpSpPr>
            <a:grpSpLocks/>
          </p:cNvGrpSpPr>
          <p:nvPr/>
        </p:nvGrpSpPr>
        <p:grpSpPr bwMode="auto">
          <a:xfrm>
            <a:off x="827089" y="1113235"/>
            <a:ext cx="2232025" cy="2852737"/>
            <a:chOff x="521" y="935"/>
            <a:chExt cx="1406" cy="2396"/>
          </a:xfrm>
        </p:grpSpPr>
        <p:pic>
          <p:nvPicPr>
            <p:cNvPr id="14346" name="Picture 9" descr="MCj04244420000[1]"/>
            <p:cNvPicPr>
              <a:picLocks noChangeAspect="1" noChangeArrowheads="1"/>
            </p:cNvPicPr>
            <p:nvPr/>
          </p:nvPicPr>
          <p:blipFill>
            <a:blip r:embed="rId3"/>
            <a:srcRect/>
            <a:stretch>
              <a:fillRect/>
            </a:stretch>
          </p:blipFill>
          <p:spPr bwMode="auto">
            <a:xfrm>
              <a:off x="612" y="935"/>
              <a:ext cx="1265" cy="1497"/>
            </a:xfrm>
            <a:prstGeom prst="rect">
              <a:avLst/>
            </a:prstGeom>
            <a:noFill/>
            <a:ln w="9525">
              <a:noFill/>
              <a:miter lim="800000"/>
              <a:headEnd/>
              <a:tailEnd/>
            </a:ln>
          </p:spPr>
        </p:pic>
        <p:sp>
          <p:nvSpPr>
            <p:cNvPr id="14347" name="Text Box 11"/>
            <p:cNvSpPr txBox="1">
              <a:spLocks noChangeArrowheads="1"/>
            </p:cNvSpPr>
            <p:nvPr/>
          </p:nvSpPr>
          <p:spPr bwMode="auto">
            <a:xfrm>
              <a:off x="521" y="2478"/>
              <a:ext cx="1406" cy="853"/>
            </a:xfrm>
            <a:prstGeom prst="rect">
              <a:avLst/>
            </a:prstGeom>
            <a:noFill/>
            <a:ln w="9525">
              <a:noFill/>
              <a:miter lim="800000"/>
              <a:headEnd/>
              <a:tailEnd/>
            </a:ln>
          </p:spPr>
          <p:txBody>
            <a:bodyPr>
              <a:spAutoFit/>
            </a:bodyPr>
            <a:lstStyle/>
            <a:p>
              <a:pPr algn="ctr">
                <a:spcBef>
                  <a:spcPct val="50000"/>
                </a:spcBef>
              </a:pPr>
              <a:r>
                <a:rPr lang="en-US" sz="3000"/>
                <a:t>Disease and Death</a:t>
              </a:r>
            </a:p>
          </p:txBody>
        </p:sp>
      </p:grpSp>
      <p:grpSp>
        <p:nvGrpSpPr>
          <p:cNvPr id="3" name="Group 15"/>
          <p:cNvGrpSpPr>
            <a:grpSpLocks/>
          </p:cNvGrpSpPr>
          <p:nvPr/>
        </p:nvGrpSpPr>
        <p:grpSpPr bwMode="auto">
          <a:xfrm>
            <a:off x="3132139" y="2247901"/>
            <a:ext cx="2592387" cy="2636044"/>
            <a:chOff x="1973" y="1888"/>
            <a:chExt cx="1633" cy="2214"/>
          </a:xfrm>
        </p:grpSpPr>
        <p:pic>
          <p:nvPicPr>
            <p:cNvPr id="14344" name="Picture 6" descr="MCj04421300000[1]"/>
            <p:cNvPicPr>
              <a:picLocks noChangeAspect="1" noChangeArrowheads="1"/>
            </p:cNvPicPr>
            <p:nvPr/>
          </p:nvPicPr>
          <p:blipFill>
            <a:blip r:embed="rId4"/>
            <a:srcRect/>
            <a:stretch>
              <a:fillRect/>
            </a:stretch>
          </p:blipFill>
          <p:spPr bwMode="auto">
            <a:xfrm>
              <a:off x="2154" y="1888"/>
              <a:ext cx="1397" cy="1380"/>
            </a:xfrm>
            <a:prstGeom prst="rect">
              <a:avLst/>
            </a:prstGeom>
            <a:noFill/>
            <a:ln w="9525">
              <a:noFill/>
              <a:miter lim="800000"/>
              <a:headEnd/>
              <a:tailEnd/>
            </a:ln>
          </p:spPr>
        </p:pic>
        <p:sp>
          <p:nvSpPr>
            <p:cNvPr id="14345" name="Text Box 12"/>
            <p:cNvSpPr txBox="1">
              <a:spLocks noChangeArrowheads="1"/>
            </p:cNvSpPr>
            <p:nvPr/>
          </p:nvSpPr>
          <p:spPr bwMode="auto">
            <a:xfrm>
              <a:off x="1973" y="3249"/>
              <a:ext cx="1633" cy="853"/>
            </a:xfrm>
            <a:prstGeom prst="rect">
              <a:avLst/>
            </a:prstGeom>
            <a:noFill/>
            <a:ln w="9525">
              <a:noFill/>
              <a:miter lim="800000"/>
              <a:headEnd/>
              <a:tailEnd/>
            </a:ln>
          </p:spPr>
          <p:txBody>
            <a:bodyPr>
              <a:spAutoFit/>
            </a:bodyPr>
            <a:lstStyle/>
            <a:p>
              <a:pPr algn="ctr">
                <a:spcBef>
                  <a:spcPct val="50000"/>
                </a:spcBef>
              </a:pPr>
              <a:r>
                <a:rPr lang="en-US" sz="3000"/>
                <a:t>Production Loss</a:t>
              </a:r>
            </a:p>
          </p:txBody>
        </p:sp>
      </p:grpSp>
      <p:grpSp>
        <p:nvGrpSpPr>
          <p:cNvPr id="4" name="Group 16"/>
          <p:cNvGrpSpPr>
            <a:grpSpLocks/>
          </p:cNvGrpSpPr>
          <p:nvPr/>
        </p:nvGrpSpPr>
        <p:grpSpPr bwMode="auto">
          <a:xfrm>
            <a:off x="6011863" y="1168004"/>
            <a:ext cx="2089150" cy="2905125"/>
            <a:chOff x="3787" y="981"/>
            <a:chExt cx="1316" cy="2440"/>
          </a:xfrm>
        </p:grpSpPr>
        <p:pic>
          <p:nvPicPr>
            <p:cNvPr id="14342" name="Picture 4" descr="j0216724"/>
            <p:cNvPicPr>
              <a:picLocks noChangeAspect="1" noChangeArrowheads="1"/>
            </p:cNvPicPr>
            <p:nvPr/>
          </p:nvPicPr>
          <p:blipFill>
            <a:blip r:embed="rId5"/>
            <a:srcRect/>
            <a:stretch>
              <a:fillRect/>
            </a:stretch>
          </p:blipFill>
          <p:spPr bwMode="auto">
            <a:xfrm>
              <a:off x="3789" y="981"/>
              <a:ext cx="1223" cy="1537"/>
            </a:xfrm>
            <a:prstGeom prst="rect">
              <a:avLst/>
            </a:prstGeom>
            <a:noFill/>
            <a:ln w="9525">
              <a:noFill/>
              <a:miter lim="800000"/>
              <a:headEnd/>
              <a:tailEnd/>
            </a:ln>
          </p:spPr>
        </p:pic>
        <p:sp>
          <p:nvSpPr>
            <p:cNvPr id="14343" name="Text Box 13"/>
            <p:cNvSpPr txBox="1">
              <a:spLocks noChangeArrowheads="1"/>
            </p:cNvSpPr>
            <p:nvPr/>
          </p:nvSpPr>
          <p:spPr bwMode="auto">
            <a:xfrm>
              <a:off x="3787" y="2568"/>
              <a:ext cx="1316" cy="853"/>
            </a:xfrm>
            <a:prstGeom prst="rect">
              <a:avLst/>
            </a:prstGeom>
            <a:noFill/>
            <a:ln w="9525">
              <a:noFill/>
              <a:miter lim="800000"/>
              <a:headEnd/>
              <a:tailEnd/>
            </a:ln>
          </p:spPr>
          <p:txBody>
            <a:bodyPr>
              <a:spAutoFit/>
            </a:bodyPr>
            <a:lstStyle/>
            <a:p>
              <a:pPr algn="ctr">
                <a:spcBef>
                  <a:spcPct val="50000"/>
                </a:spcBef>
              </a:pPr>
              <a:r>
                <a:rPr lang="en-US" sz="3000"/>
                <a:t>Zoonotic Potential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173780"/>
            <a:ext cx="8928992" cy="3477875"/>
          </a:xfrm>
          <a:prstGeom prst="rect">
            <a:avLst/>
          </a:prstGeom>
          <a:noFill/>
        </p:spPr>
        <p:txBody>
          <a:bodyPr wrap="square" rtlCol="0">
            <a:spAutoFit/>
          </a:bodyPr>
          <a:lstStyle/>
          <a:p>
            <a:r>
              <a:rPr lang="en-US" sz="2000" dirty="0" smtClean="0">
                <a:cs typeface="+mj-cs"/>
              </a:rPr>
              <a:t>Cryptosporidium is a spore producing parasite found in the intestine of infected people and animals and </a:t>
            </a:r>
            <a:r>
              <a:rPr lang="en-US" sz="2000" i="1" dirty="0" smtClean="0">
                <a:cs typeface="+mj-cs"/>
              </a:rPr>
              <a:t>Cryptosporidium </a:t>
            </a:r>
            <a:r>
              <a:rPr lang="en-US" sz="2000" dirty="0" smtClean="0">
                <a:cs typeface="+mj-cs"/>
              </a:rPr>
              <a:t>spp. is the most common cause of Cryptosporidiosis.</a:t>
            </a:r>
            <a:r>
              <a:rPr lang="en-US" sz="2000" b="1" dirty="0" smtClean="0">
                <a:cs typeface="+mj-cs"/>
              </a:rPr>
              <a:t> </a:t>
            </a:r>
            <a:r>
              <a:rPr lang="en-US" sz="2000" dirty="0" smtClean="0">
                <a:cs typeface="+mj-cs"/>
              </a:rPr>
              <a:t>Recognized in mice in 1907  Reported in humans in 1976  Immuno competent child  Immuno suppressed adult,  Recognized globally in 1980s  and 1990s  between AIDS patients.</a:t>
            </a:r>
          </a:p>
          <a:p>
            <a:r>
              <a:rPr lang="en-US" sz="2000" dirty="0" smtClean="0">
                <a:cs typeface="+mj-cs"/>
              </a:rPr>
              <a:t>Cryptosporidium is a microscopic parasite that causes the diarrheal disease cryptosporidiosis. Both the parasite and the disease are commonly known as “ Crypto.”</a:t>
            </a:r>
          </a:p>
          <a:p>
            <a:endParaRPr lang="en-US" sz="2000" b="1" dirty="0" smtClean="0">
              <a:solidFill>
                <a:schemeClr val="tx2"/>
              </a:solidFill>
              <a:latin typeface="Times New Roman" panose="02020603050405020304" pitchFamily="18" charset="0"/>
              <a:cs typeface="+mj-cs"/>
            </a:endParaRPr>
          </a:p>
          <a:p>
            <a:r>
              <a:rPr lang="en-US" sz="2000" dirty="0" smtClean="0">
                <a:cs typeface="+mj-cs"/>
              </a:rPr>
              <a:t>There are many species of Cryptosporidium that infect animals, some of which also infect humans.</a:t>
            </a:r>
            <a:endParaRPr lang="ar-IQ" sz="2000" b="1" dirty="0" smtClean="0">
              <a:solidFill>
                <a:schemeClr val="tx2"/>
              </a:solidFill>
              <a:latin typeface="Times New Roman" panose="02020603050405020304" pitchFamily="18" charset="0"/>
              <a:cs typeface="+mj-cs"/>
            </a:endParaRPr>
          </a:p>
        </p:txBody>
      </p:sp>
    </p:spTree>
    <p:extLst>
      <p:ext uri="{BB962C8B-B14F-4D97-AF65-F5344CB8AC3E}">
        <p14:creationId xmlns="" xmlns:p14="http://schemas.microsoft.com/office/powerpoint/2010/main" val="36482381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123478"/>
            <a:ext cx="8928992" cy="3416320"/>
          </a:xfrm>
          <a:prstGeom prst="rect">
            <a:avLst/>
          </a:prstGeom>
          <a:noFill/>
        </p:spPr>
        <p:txBody>
          <a:bodyPr wrap="square" rtlCol="0">
            <a:spAutoFit/>
          </a:bodyPr>
          <a:lstStyle/>
          <a:p>
            <a:r>
              <a:rPr lang="en-US" sz="2400" dirty="0" smtClean="0">
                <a:cs typeface="+mj-cs"/>
              </a:rPr>
              <a:t>The parasite is protected by an outer shell that allows it to survive outside the body for long periods of time and makes it very tolerant to chlorine disinfection. While this parasite can be spread in several different ways, water (drinking water and recreational water) is the most common way to spread the parasite. Cryptosporidium is a leading cause of waterborne disease among humans in different parts of world</a:t>
            </a:r>
            <a:r>
              <a:rPr lang="en-US" sz="2400" b="1" dirty="0" smtClean="0">
                <a:cs typeface="+mj-cs"/>
              </a:rPr>
              <a:t>. </a:t>
            </a:r>
            <a:r>
              <a:rPr lang="en-US" sz="2400" dirty="0" smtClean="0">
                <a:cs typeface="+mj-cs"/>
              </a:rPr>
              <a:t>There are at least 32 ‘valid’ Cryptosporidium species , some of which cause disease in humans , livestock , poultry and game birds, and companion animals.</a:t>
            </a:r>
            <a:endParaRPr lang="en-US" b="1" dirty="0">
              <a:solidFill>
                <a:schemeClr val="accent2">
                  <a:lumMod val="75000"/>
                </a:schemeClr>
              </a:solidFill>
              <a:latin typeface="Times New Roman" panose="02020603050405020304" pitchFamily="18" charset="0"/>
              <a:cs typeface="+mj-cs"/>
            </a:endParaRPr>
          </a:p>
        </p:txBody>
      </p:sp>
    </p:spTree>
    <p:extLst>
      <p:ext uri="{BB962C8B-B14F-4D97-AF65-F5344CB8AC3E}">
        <p14:creationId xmlns="" xmlns:p14="http://schemas.microsoft.com/office/powerpoint/2010/main" val="1776011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71456"/>
            <a:ext cx="9144000" cy="5143500"/>
          </a:xfrm>
          <a:prstGeom prst="rect">
            <a:avLst/>
          </a:prstGeom>
        </p:spPr>
      </p:pic>
      <p:sp>
        <p:nvSpPr>
          <p:cNvPr id="2" name="مربع نص 1"/>
          <p:cNvSpPr txBox="1"/>
          <p:nvPr/>
        </p:nvSpPr>
        <p:spPr>
          <a:xfrm>
            <a:off x="107504" y="123478"/>
            <a:ext cx="8928992" cy="3970318"/>
          </a:xfrm>
          <a:prstGeom prst="rect">
            <a:avLst/>
          </a:prstGeom>
          <a:noFill/>
        </p:spPr>
        <p:txBody>
          <a:bodyPr wrap="square" rtlCol="0">
            <a:spAutoFit/>
          </a:bodyPr>
          <a:lstStyle/>
          <a:p>
            <a:r>
              <a:rPr lang="en-US" sz="2800" b="1" dirty="0" err="1" smtClean="0">
                <a:solidFill>
                  <a:srgbClr val="00B050"/>
                </a:solidFill>
                <a:cs typeface="+mj-cs"/>
              </a:rPr>
              <a:t>Cryptosporidiiae</a:t>
            </a:r>
            <a:r>
              <a:rPr lang="en-US" sz="2800" b="1" dirty="0" smtClean="0">
                <a:solidFill>
                  <a:srgbClr val="00B050"/>
                </a:solidFill>
                <a:cs typeface="+mj-cs"/>
              </a:rPr>
              <a:t> family</a:t>
            </a:r>
          </a:p>
          <a:p>
            <a:r>
              <a:rPr lang="en-US" sz="2800" dirty="0" smtClean="0">
                <a:cs typeface="+mj-cs"/>
              </a:rPr>
              <a:t>This family includes one genus, Cryptosporidium, which is a parasite that spreads over a wide range of mammals, birds, reptiles and fish. This parasite is one of the types of coccidiosis, but it differs from it by the absence of spore sacs, but rather there are four spores inside the egg sac. It parasites in intestinal epithelia or respiratory epithelia in its host. Many species and genotypes of the </a:t>
            </a:r>
            <a:r>
              <a:rPr lang="en-US" sz="2800" dirty="0" err="1" smtClean="0">
                <a:cs typeface="+mj-cs"/>
              </a:rPr>
              <a:t>apicomplexan</a:t>
            </a:r>
            <a:endParaRPr lang="en-US" sz="2000" b="1" dirty="0">
              <a:solidFill>
                <a:schemeClr val="tx2"/>
              </a:solidFill>
              <a:latin typeface="Times New Roman" panose="02020603050405020304" pitchFamily="18" charset="0"/>
              <a:cs typeface="+mj-cs"/>
            </a:endParaRPr>
          </a:p>
          <a:p>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45666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71456"/>
            <a:ext cx="9144000" cy="5143500"/>
          </a:xfrm>
          <a:prstGeom prst="rect">
            <a:avLst/>
          </a:prstGeom>
        </p:spPr>
      </p:pic>
      <p:sp>
        <p:nvSpPr>
          <p:cNvPr id="3" name="مربع نص 2"/>
          <p:cNvSpPr txBox="1"/>
          <p:nvPr/>
        </p:nvSpPr>
        <p:spPr>
          <a:xfrm>
            <a:off x="251520" y="123478"/>
            <a:ext cx="8784976" cy="369332"/>
          </a:xfrm>
          <a:prstGeom prst="rect">
            <a:avLst/>
          </a:prstGeom>
          <a:noFill/>
        </p:spPr>
        <p:txBody>
          <a:bodyPr wrap="square" rtlCol="0">
            <a:spAutoFit/>
          </a:bodyPr>
          <a:lstStyle/>
          <a:p>
            <a:endParaRPr lang="en-US" dirty="0"/>
          </a:p>
        </p:txBody>
      </p:sp>
      <p:sp>
        <p:nvSpPr>
          <p:cNvPr id="2" name="مربع نص 1"/>
          <p:cNvSpPr txBox="1"/>
          <p:nvPr/>
        </p:nvSpPr>
        <p:spPr>
          <a:xfrm>
            <a:off x="90803" y="119671"/>
            <a:ext cx="8928992" cy="3785652"/>
          </a:xfrm>
          <a:prstGeom prst="rect">
            <a:avLst/>
          </a:prstGeom>
          <a:noFill/>
        </p:spPr>
        <p:txBody>
          <a:bodyPr wrap="square" rtlCol="0">
            <a:spAutoFit/>
          </a:bodyPr>
          <a:lstStyle/>
          <a:p>
            <a:r>
              <a:rPr lang="en-US" sz="2400" dirty="0" smtClean="0"/>
              <a:t>protozoan </a:t>
            </a:r>
            <a:r>
              <a:rPr lang="en-US" sz="2400" i="1" dirty="0" smtClean="0">
                <a:hlinkClick r:id="rId3"/>
              </a:rPr>
              <a:t>Cryptosporidium</a:t>
            </a:r>
            <a:r>
              <a:rPr lang="en-US" sz="2400" dirty="0" smtClean="0"/>
              <a:t> can infect humans and have a wide range of host animals. Zoonotic species and genotypes of </a:t>
            </a:r>
            <a:r>
              <a:rPr lang="en-US" sz="2400" i="1" dirty="0" smtClean="0"/>
              <a:t>Cryptosporidium</a:t>
            </a:r>
            <a:r>
              <a:rPr lang="en-US" sz="2400" dirty="0" smtClean="0"/>
              <a:t> are those transmitted from animal hosts to humans, and non-zoonotic species and genotypes are host-adapted without evidence of transmission from animals to humans. </a:t>
            </a:r>
            <a:r>
              <a:rPr lang="en-US" sz="2400" i="1" dirty="0" smtClean="0"/>
              <a:t>Cryptosporidium parvum</a:t>
            </a:r>
            <a:r>
              <a:rPr lang="en-US" sz="2400" dirty="0" smtClean="0"/>
              <a:t>  and </a:t>
            </a:r>
            <a:r>
              <a:rPr lang="en-US" sz="2400" i="1" dirty="0" smtClean="0"/>
              <a:t>C. hominis</a:t>
            </a:r>
            <a:r>
              <a:rPr lang="en-US" sz="2400" dirty="0" smtClean="0"/>
              <a:t>  are the leading causes of human cryptosporidiosis. </a:t>
            </a:r>
            <a:r>
              <a:rPr lang="en-US" sz="2400" i="1" dirty="0" smtClean="0"/>
              <a:t>C. </a:t>
            </a:r>
            <a:r>
              <a:rPr lang="en-US" sz="2400" i="1" dirty="0" err="1" smtClean="0"/>
              <a:t>meleagridis</a:t>
            </a:r>
            <a:r>
              <a:rPr lang="en-US" sz="2400" i="1" dirty="0" smtClean="0"/>
              <a:t>, C. </a:t>
            </a:r>
            <a:r>
              <a:rPr lang="en-US" sz="2400" i="1" dirty="0" err="1" smtClean="0"/>
              <a:t>felis</a:t>
            </a:r>
            <a:r>
              <a:rPr lang="en-US" sz="2400" i="1" dirty="0" smtClean="0"/>
              <a:t>, C. canis, C. </a:t>
            </a:r>
            <a:r>
              <a:rPr lang="en-US" sz="2400" i="1" dirty="0" err="1" smtClean="0"/>
              <a:t>ubiquitum</a:t>
            </a:r>
            <a:r>
              <a:rPr lang="en-US" sz="2400" i="1" dirty="0" smtClean="0"/>
              <a:t>, C. </a:t>
            </a:r>
            <a:r>
              <a:rPr lang="en-US" sz="2400" i="1" dirty="0" err="1" smtClean="0"/>
              <a:t>cuniculus</a:t>
            </a:r>
            <a:r>
              <a:rPr lang="en-US" sz="2400" i="1" dirty="0" smtClean="0"/>
              <a:t>, C. </a:t>
            </a:r>
            <a:r>
              <a:rPr lang="en-US" sz="2400" i="1" dirty="0" err="1" smtClean="0"/>
              <a:t>viatorum</a:t>
            </a:r>
            <a:r>
              <a:rPr lang="en-US" sz="2400" dirty="0" smtClean="0"/>
              <a:t>, Chipmunk genotype I, </a:t>
            </a:r>
            <a:r>
              <a:rPr lang="en-US" sz="2400" i="1" dirty="0" smtClean="0"/>
              <a:t>Cryptosporidium</a:t>
            </a:r>
            <a:r>
              <a:rPr lang="en-US" sz="2400" dirty="0" smtClean="0"/>
              <a:t> mink genotype, and </a:t>
            </a:r>
            <a:r>
              <a:rPr lang="en-US" sz="2400" i="1" dirty="0" smtClean="0"/>
              <a:t>C. </a:t>
            </a:r>
            <a:r>
              <a:rPr lang="en-US" sz="2400" i="1" dirty="0" err="1" smtClean="0"/>
              <a:t>muris</a:t>
            </a:r>
            <a:r>
              <a:rPr lang="en-US" sz="2400" dirty="0" smtClean="0"/>
              <a:t> can also infect humans.</a:t>
            </a:r>
            <a:endParaRPr lang="en-US" sz="2400" b="1"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77808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71456"/>
            <a:ext cx="9144000" cy="5143500"/>
          </a:xfrm>
          <a:prstGeom prst="rect">
            <a:avLst/>
          </a:prstGeom>
        </p:spPr>
      </p:pic>
      <p:sp>
        <p:nvSpPr>
          <p:cNvPr id="2" name="مربع نص 1"/>
          <p:cNvSpPr txBox="1"/>
          <p:nvPr/>
        </p:nvSpPr>
        <p:spPr>
          <a:xfrm>
            <a:off x="107504" y="82828"/>
            <a:ext cx="8928992" cy="3046988"/>
          </a:xfrm>
          <a:prstGeom prst="rect">
            <a:avLst/>
          </a:prstGeom>
          <a:noFill/>
        </p:spPr>
        <p:txBody>
          <a:bodyPr wrap="square" rtlCol="0">
            <a:spAutoFit/>
          </a:bodyPr>
          <a:lstStyle/>
          <a:p>
            <a:r>
              <a:rPr lang="en-US" sz="2400" b="1" dirty="0" smtClean="0">
                <a:solidFill>
                  <a:srgbClr val="00B050"/>
                </a:solidFill>
              </a:rPr>
              <a:t>Geographic Range:</a:t>
            </a:r>
            <a:endParaRPr lang="en-US" sz="2400" dirty="0" smtClean="0">
              <a:solidFill>
                <a:srgbClr val="00B050"/>
              </a:solidFill>
            </a:endParaRPr>
          </a:p>
          <a:p>
            <a:r>
              <a:rPr lang="en-US" sz="2400" dirty="0" smtClean="0"/>
              <a:t>Zoonotic and non-zoonotic </a:t>
            </a:r>
            <a:r>
              <a:rPr lang="en-US" sz="2400" i="1" dirty="0" smtClean="0"/>
              <a:t>Cryptosporidium</a:t>
            </a:r>
            <a:r>
              <a:rPr lang="en-US" sz="2400" dirty="0" smtClean="0"/>
              <a:t> spp. and genotypes are ubiquitous worldwide. Outbreaks of cryptosporidiosis have been and continue to be reported in several countries . Cryptosporidiosis outbreaks in the U.S. have been linked to swimming pools, water playgrounds, and other swimming venues; unpasteurized cider, juice, and milk; contact with animals; childcare settings; camps; and ill food handlers.</a:t>
            </a:r>
            <a:endParaRPr lang="en-US" sz="2400" dirty="0"/>
          </a:p>
        </p:txBody>
      </p:sp>
    </p:spTree>
    <p:extLst>
      <p:ext uri="{BB962C8B-B14F-4D97-AF65-F5344CB8AC3E}">
        <p14:creationId xmlns="" xmlns:p14="http://schemas.microsoft.com/office/powerpoint/2010/main" val="1135304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45065"/>
            <a:ext cx="8928992" cy="3785652"/>
          </a:xfrm>
          <a:prstGeom prst="rect">
            <a:avLst/>
          </a:prstGeom>
          <a:noFill/>
        </p:spPr>
        <p:txBody>
          <a:bodyPr wrap="square" rtlCol="0">
            <a:spAutoFit/>
          </a:bodyPr>
          <a:lstStyle/>
          <a:p>
            <a:r>
              <a:rPr lang="en-US" sz="2400" dirty="0" smtClean="0"/>
              <a:t>The egg sacs are elliptical and contain 1-8 granules and each sachet contains 4 thin spores. When the cysts are swallowed with drinking water, the spores emerge in the intestine and penetrate its epithelia to occur there, reproduction and growth to expel the egg sacs 5 days after the start of infection</a:t>
            </a:r>
          </a:p>
          <a:p>
            <a:endParaRPr lang="en-US" sz="2400" b="1" dirty="0" smtClean="0">
              <a:solidFill>
                <a:schemeClr val="tx2"/>
              </a:solidFill>
              <a:latin typeface="Times New Roman" panose="02020603050405020304" pitchFamily="18" charset="0"/>
              <a:cs typeface="Times New Roman" panose="02020603050405020304" pitchFamily="18" charset="0"/>
            </a:endParaRPr>
          </a:p>
          <a:p>
            <a:r>
              <a:rPr lang="en-US" sz="2400" b="1" dirty="0" smtClean="0">
                <a:solidFill>
                  <a:srgbClr val="00B050"/>
                </a:solidFill>
              </a:rPr>
              <a:t>Life Cycle</a:t>
            </a:r>
          </a:p>
          <a:p>
            <a:r>
              <a:rPr lang="en-US" sz="2400" dirty="0" smtClean="0"/>
              <a:t>The life cycle of </a:t>
            </a:r>
            <a:r>
              <a:rPr lang="en-US" sz="2400" i="1" dirty="0" smtClean="0"/>
              <a:t>C. parvum</a:t>
            </a:r>
            <a:r>
              <a:rPr lang="en-US" sz="2400" dirty="0" smtClean="0"/>
              <a:t> is depicted below and begins with ingestion of the sporulated oocyst, the resistant stage found in the environment. Each oocyst contains 4 infective stages termed sporozoites,</a:t>
            </a:r>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24901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1170</Words>
  <Application>Microsoft Office PowerPoint</Application>
  <PresentationFormat>عرض على الشاشة (9:16)‏</PresentationFormat>
  <Paragraphs>48</Paragraphs>
  <Slides>20</Slides>
  <Notes>2</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نسق Office</vt:lpstr>
      <vt:lpstr>الشريحة 1</vt:lpstr>
      <vt:lpstr>الشريحة 2</vt:lpstr>
      <vt:lpstr>Why Do Cryptosporidium Matter</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vector>
  </TitlesOfParts>
  <Company>Shamfuture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dc:creator>
  <cp:lastModifiedBy>THINK PAD</cp:lastModifiedBy>
  <cp:revision>32</cp:revision>
  <dcterms:created xsi:type="dcterms:W3CDTF">2017-08-16T01:59:25Z</dcterms:created>
  <dcterms:modified xsi:type="dcterms:W3CDTF">2021-06-06T07:33:09Z</dcterms:modified>
</cp:coreProperties>
</file>